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Garamond" panose="02020404030301010803" pitchFamily="18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hWImyNJJqIQUFq7vKA3YjikOKf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B5575E1-F89A-4066-8C8B-217DF90ACE34}">
  <a:tblStyle styleId="{9B5575E1-F89A-4066-8C8B-217DF90ACE3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63"/>
    <p:restoredTop sz="94733"/>
  </p:normalViewPr>
  <p:slideViewPr>
    <p:cSldViewPr snapToGrid="0">
      <p:cViewPr>
        <p:scale>
          <a:sx n="90" d="100"/>
          <a:sy n="90" d="100"/>
        </p:scale>
        <p:origin x="160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" name="Google Shape;3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Google Shape;3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 dirty="0"/>
          </a:p>
        </p:txBody>
      </p:sp>
      <p:sp>
        <p:nvSpPr>
          <p:cNvPr id="184" name="Google Shape;18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/>
          </a:p>
        </p:txBody>
      </p:sp>
      <p:sp>
        <p:nvSpPr>
          <p:cNvPr id="200" name="Google Shape;20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/>
          </a:p>
        </p:txBody>
      </p:sp>
      <p:sp>
        <p:nvSpPr>
          <p:cNvPr id="227" name="Google Shape;22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" name="Google Shape;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" name="Google Shape;5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 dirty="0"/>
          </a:p>
        </p:txBody>
      </p:sp>
      <p:sp>
        <p:nvSpPr>
          <p:cNvPr id="74" name="Google Shape;7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 dirty="0"/>
          </a:p>
        </p:txBody>
      </p:sp>
      <p:sp>
        <p:nvSpPr>
          <p:cNvPr id="86" name="Google Shape;8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 dirty="0"/>
          </a:p>
        </p:txBody>
      </p:sp>
      <p:sp>
        <p:nvSpPr>
          <p:cNvPr id="98" name="Google Shape;9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 dirty="0"/>
          </a:p>
        </p:txBody>
      </p:sp>
      <p:sp>
        <p:nvSpPr>
          <p:cNvPr id="110" name="Google Shape;11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 dirty="0"/>
          </a:p>
        </p:txBody>
      </p:sp>
      <p:sp>
        <p:nvSpPr>
          <p:cNvPr id="138" name="Google Shape;1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 dirty="0"/>
          </a:p>
        </p:txBody>
      </p:sp>
      <p:sp>
        <p:nvSpPr>
          <p:cNvPr id="156" name="Google Shape;1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>
            <a:spLocks noGrp="1"/>
          </p:cNvSpPr>
          <p:nvPr>
            <p:ph type="pic" idx="2"/>
          </p:nvPr>
        </p:nvSpPr>
        <p:spPr>
          <a:xfrm>
            <a:off x="3809854" y="0"/>
            <a:ext cx="4572292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Google Shape;17;p15"/>
          <p:cNvSpPr txBox="1">
            <a:spLocks noGrp="1"/>
          </p:cNvSpPr>
          <p:nvPr>
            <p:ph type="body" idx="1"/>
          </p:nvPr>
        </p:nvSpPr>
        <p:spPr>
          <a:xfrm>
            <a:off x="838201" y="6338857"/>
            <a:ext cx="322121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aramond"/>
              <a:buNone/>
              <a:defRPr sz="1200" b="0" i="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body" idx="3"/>
          </p:nvPr>
        </p:nvSpPr>
        <p:spPr>
          <a:xfrm>
            <a:off x="838201" y="5756246"/>
            <a:ext cx="3221219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 sz="14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2pPr>
            <a:lvl3pPr marL="1371600" lvl="2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Font typeface="Century Gothic"/>
              <a:buNone/>
              <a:defRPr/>
            </a:lvl3pPr>
            <a:lvl4pPr marL="1828800" lvl="3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4pPr>
            <a:lvl5pPr marL="2286000" lvl="4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sldNum" idx="12"/>
          </p:nvPr>
        </p:nvSpPr>
        <p:spPr>
          <a:xfrm>
            <a:off x="9104242" y="6461968"/>
            <a:ext cx="224955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ctrTitle"/>
          </p:nvPr>
        </p:nvSpPr>
        <p:spPr>
          <a:xfrm>
            <a:off x="9104242" y="3886311"/>
            <a:ext cx="2249557" cy="20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title"/>
          </p:nvPr>
        </p:nvSpPr>
        <p:spPr>
          <a:xfrm>
            <a:off x="838200" y="716628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body" idx="1"/>
          </p:nvPr>
        </p:nvSpPr>
        <p:spPr>
          <a:xfrm>
            <a:off x="838200" y="1501775"/>
            <a:ext cx="10515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0416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90"/>
              <a:buChar char="▪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38437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4808285" y="731967"/>
            <a:ext cx="2575431" cy="1089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 sz="3600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838200" y="2560114"/>
            <a:ext cx="10515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0416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Char char="▪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38437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54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838200" y="1040478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 sz="3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TR"/>
              <a:buChar char="–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416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90"/>
              <a:buFont typeface="Noto Sans Symbols"/>
              <a:buChar char="▪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TR"/>
              <a:buChar char="–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41148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"/>
          <p:cNvSpPr/>
          <p:nvPr/>
        </p:nvSpPr>
        <p:spPr>
          <a:xfrm>
            <a:off x="8382000" y="0"/>
            <a:ext cx="3810000" cy="6858000"/>
          </a:xfrm>
          <a:prstGeom prst="rect">
            <a:avLst/>
          </a:prstGeom>
          <a:solidFill>
            <a:srgbClr val="E0E9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" name="Google Shape;39;p1"/>
          <p:cNvSpPr/>
          <p:nvPr/>
        </p:nvSpPr>
        <p:spPr>
          <a:xfrm>
            <a:off x="0" y="0"/>
            <a:ext cx="3810000" cy="685799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ctrTitle"/>
          </p:nvPr>
        </p:nvSpPr>
        <p:spPr>
          <a:xfrm>
            <a:off x="9104242" y="4883547"/>
            <a:ext cx="2621033" cy="1089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b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dirty="0"/>
              <a:t>KICKOFF MEETING</a:t>
            </a:r>
          </a:p>
        </p:txBody>
      </p:sp>
      <p:sp>
        <p:nvSpPr>
          <p:cNvPr id="42" name="Google Shape;42;p1"/>
          <p:cNvSpPr txBox="1"/>
          <p:nvPr/>
        </p:nvSpPr>
        <p:spPr>
          <a:xfrm>
            <a:off x="5037997" y="2379892"/>
            <a:ext cx="3075943" cy="209821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216000" rIns="216000" bIns="216000" anchor="b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sz="6000" b="1" i="0" u="none" strike="noStrike" cap="none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M&amp;A</a:t>
            </a:r>
            <a:br>
              <a:rPr lang="en-US" sz="6000" b="1" i="0" u="none" strike="noStrike" cap="none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60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IMO </a:t>
            </a:r>
            <a:endParaRPr sz="60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Google Shape;47;p2" descr="A close-up of a staircase&#10;&#10;Description automatically generated">
            <a:extLst>
              <a:ext uri="{FF2B5EF4-FFF2-40B4-BE49-F238E27FC236}">
                <a16:creationId xmlns:a16="http://schemas.microsoft.com/office/drawing/2014/main" id="{D794734A-9EFB-AF70-E611-D214807FF9A2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5556" r="5556"/>
          <a:stretch/>
        </p:blipFill>
        <p:spPr>
          <a:xfrm>
            <a:off x="-1" y="-2"/>
            <a:ext cx="4572292" cy="6858000"/>
          </a:xfrm>
          <a:custGeom>
            <a:avLst/>
            <a:gdLst/>
            <a:ahLst/>
            <a:cxnLst/>
            <a:rect l="l" t="t" r="r" b="b"/>
            <a:pathLst>
              <a:path w="4572000" h="6858000" extrusionOk="0">
                <a:moveTo>
                  <a:pt x="0" y="0"/>
                </a:moveTo>
                <a:lnTo>
                  <a:pt x="4572000" y="0"/>
                </a:lnTo>
                <a:lnTo>
                  <a:pt x="457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"/>
          <p:cNvSpPr/>
          <p:nvPr/>
        </p:nvSpPr>
        <p:spPr>
          <a:xfrm>
            <a:off x="2690494" y="23495"/>
            <a:ext cx="6811012" cy="6811010"/>
          </a:xfrm>
          <a:prstGeom prst="diamond">
            <a:avLst/>
          </a:prstGeom>
          <a:solidFill>
            <a:srgbClr val="E5EE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7" name="Google Shape;187;p10"/>
          <p:cNvSpPr txBox="1">
            <a:spLocks noGrp="1"/>
          </p:cNvSpPr>
          <p:nvPr>
            <p:ph type="title"/>
          </p:nvPr>
        </p:nvSpPr>
        <p:spPr>
          <a:xfrm>
            <a:off x="838200" y="716628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4074"/>
              <a:buFont typeface="Calibri"/>
              <a:buNone/>
            </a:pPr>
            <a:br>
              <a:rPr lang="en-US" dirty="0"/>
            </a:br>
            <a:endParaRPr dirty="0"/>
          </a:p>
        </p:txBody>
      </p:sp>
      <p:sp>
        <p:nvSpPr>
          <p:cNvPr id="188" name="Google Shape;188;p10"/>
          <p:cNvSpPr/>
          <p:nvPr/>
        </p:nvSpPr>
        <p:spPr>
          <a:xfrm>
            <a:off x="1249326" y="2867944"/>
            <a:ext cx="1048512" cy="10485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9" name="Google Shape;189;p10"/>
          <p:cNvSpPr/>
          <p:nvPr/>
        </p:nvSpPr>
        <p:spPr>
          <a:xfrm>
            <a:off x="5571744" y="4604329"/>
            <a:ext cx="1048512" cy="10485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0" name="Google Shape;190;p10"/>
          <p:cNvSpPr/>
          <p:nvPr/>
        </p:nvSpPr>
        <p:spPr>
          <a:xfrm>
            <a:off x="5571744" y="1205159"/>
            <a:ext cx="1048512" cy="10485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1" name="Google Shape;191;p10"/>
          <p:cNvSpPr/>
          <p:nvPr/>
        </p:nvSpPr>
        <p:spPr>
          <a:xfrm>
            <a:off x="9903398" y="2904744"/>
            <a:ext cx="1048512" cy="10485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2" name="Google Shape;192;p10"/>
          <p:cNvSpPr txBox="1"/>
          <p:nvPr/>
        </p:nvSpPr>
        <p:spPr>
          <a:xfrm>
            <a:off x="3798681" y="2961592"/>
            <a:ext cx="4594638" cy="93481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216000" rIns="216000" bIns="216000" anchor="ctr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sz="3600" b="1" i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Data Sharing </a:t>
            </a:r>
            <a:endParaRPr sz="3600" b="1" i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Google Shape;193;p10"/>
          <p:cNvSpPr txBox="1"/>
          <p:nvPr/>
        </p:nvSpPr>
        <p:spPr>
          <a:xfrm>
            <a:off x="847435" y="4105959"/>
            <a:ext cx="185229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200" b="1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Secure Data Room </a:t>
            </a:r>
            <a:endParaRPr dirty="0"/>
          </a:p>
        </p:txBody>
      </p:sp>
      <p:sp>
        <p:nvSpPr>
          <p:cNvPr id="194" name="Google Shape;194;p10"/>
          <p:cNvSpPr txBox="1"/>
          <p:nvPr/>
        </p:nvSpPr>
        <p:spPr>
          <a:xfrm>
            <a:off x="4383831" y="618870"/>
            <a:ext cx="3424339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200" b="1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Establish IMO Workspace/Collaboration Space/Repository</a:t>
            </a:r>
            <a:endParaRPr dirty="0"/>
          </a:p>
        </p:txBody>
      </p:sp>
      <p:sp>
        <p:nvSpPr>
          <p:cNvPr id="195" name="Google Shape;195;p10"/>
          <p:cNvSpPr txBox="1"/>
          <p:nvPr/>
        </p:nvSpPr>
        <p:spPr>
          <a:xfrm>
            <a:off x="3798681" y="5800127"/>
            <a:ext cx="459463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200" b="1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Data Classification Requirements </a:t>
            </a:r>
            <a:br>
              <a:rPr lang="en-US" sz="1200" b="1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2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(Financials, Employee Census Data, etc.)</a:t>
            </a:r>
            <a:endParaRPr dirty="0"/>
          </a:p>
        </p:txBody>
      </p:sp>
      <p:sp>
        <p:nvSpPr>
          <p:cNvPr id="196" name="Google Shape;196;p10"/>
          <p:cNvSpPr txBox="1"/>
          <p:nvPr/>
        </p:nvSpPr>
        <p:spPr>
          <a:xfrm>
            <a:off x="9501507" y="4105959"/>
            <a:ext cx="185229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200" b="1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Meeting Privacy/ Calendar Visibility</a:t>
            </a:r>
            <a:endParaRPr dirty="0"/>
          </a:p>
        </p:txBody>
      </p:sp>
      <p:sp>
        <p:nvSpPr>
          <p:cNvPr id="197" name="Google Shape;197;p10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4DBA77A1-F39D-7E29-DA79-F33107BA2097}"/>
              </a:ext>
            </a:extLst>
          </p:cNvPr>
          <p:cNvSpPr txBox="1">
            <a:spLocks/>
          </p:cNvSpPr>
          <p:nvPr/>
        </p:nvSpPr>
        <p:spPr>
          <a:xfrm>
            <a:off x="377728" y="6460916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1"/>
          <p:cNvSpPr/>
          <p:nvPr/>
        </p:nvSpPr>
        <p:spPr>
          <a:xfrm rot="5400000">
            <a:off x="4587240" y="-4587241"/>
            <a:ext cx="3017520" cy="12192002"/>
          </a:xfrm>
          <a:prstGeom prst="rect">
            <a:avLst/>
          </a:prstGeom>
          <a:solidFill>
            <a:srgbClr val="E0E9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3" name="Google Shape;203;p11"/>
          <p:cNvSpPr txBox="1"/>
          <p:nvPr/>
        </p:nvSpPr>
        <p:spPr>
          <a:xfrm>
            <a:off x="3798681" y="1041352"/>
            <a:ext cx="4594638" cy="93481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216000" rIns="216000" bIns="216000" anchor="ctr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sz="3600" b="1" i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Tools</a:t>
            </a:r>
            <a:endParaRPr sz="3600" b="1" i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4" name="Google Shape;204;p11"/>
          <p:cNvSpPr txBox="1"/>
          <p:nvPr/>
        </p:nvSpPr>
        <p:spPr>
          <a:xfrm>
            <a:off x="838200" y="5215766"/>
            <a:ext cx="1852294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4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Calendar/</a:t>
            </a:r>
            <a:br>
              <a:rPr lang="en-US" sz="14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4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Scheduling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400" b="0" i="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5" name="Google Shape;205;p11"/>
          <p:cNvSpPr txBox="1"/>
          <p:nvPr/>
        </p:nvSpPr>
        <p:spPr>
          <a:xfrm>
            <a:off x="3004026" y="5215766"/>
            <a:ext cx="1852294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4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Messaging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400" b="0" i="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6" name="Google Shape;206;p11"/>
          <p:cNvSpPr txBox="1"/>
          <p:nvPr/>
        </p:nvSpPr>
        <p:spPr>
          <a:xfrm>
            <a:off x="5169852" y="5215766"/>
            <a:ext cx="1852294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4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Conferencing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400" b="0" i="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7" name="Google Shape;207;p11"/>
          <p:cNvSpPr txBox="1"/>
          <p:nvPr/>
        </p:nvSpPr>
        <p:spPr>
          <a:xfrm>
            <a:off x="7335679" y="5215766"/>
            <a:ext cx="1852294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4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Document </a:t>
            </a:r>
            <a:br>
              <a:rPr lang="en-US" sz="14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4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Storage</a:t>
            </a:r>
            <a:endParaRPr dirty="0"/>
          </a:p>
        </p:txBody>
      </p:sp>
      <p:sp>
        <p:nvSpPr>
          <p:cNvPr id="208" name="Google Shape;208;p11"/>
          <p:cNvSpPr txBox="1"/>
          <p:nvPr/>
        </p:nvSpPr>
        <p:spPr>
          <a:xfrm>
            <a:off x="9501506" y="5215766"/>
            <a:ext cx="1852294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4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Project Management/ Planning</a:t>
            </a:r>
            <a:endParaRPr dirty="0"/>
          </a:p>
        </p:txBody>
      </p:sp>
      <p:grpSp>
        <p:nvGrpSpPr>
          <p:cNvPr id="209" name="Google Shape;209;p11"/>
          <p:cNvGrpSpPr/>
          <p:nvPr/>
        </p:nvGrpSpPr>
        <p:grpSpPr>
          <a:xfrm>
            <a:off x="1240091" y="3852046"/>
            <a:ext cx="1048512" cy="1048512"/>
            <a:chOff x="1088502" y="3700457"/>
            <a:chExt cx="1351690" cy="1351690"/>
          </a:xfrm>
        </p:grpSpPr>
        <p:sp>
          <p:nvSpPr>
            <p:cNvPr id="210" name="Google Shape;210;p11"/>
            <p:cNvSpPr/>
            <p:nvPr/>
          </p:nvSpPr>
          <p:spPr>
            <a:xfrm>
              <a:off x="1088502" y="3700457"/>
              <a:ext cx="1351690" cy="135169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211" name="Google Shape;211;p11" descr="Daily calendar with solid fill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441374" y="4053329"/>
              <a:ext cx="645947" cy="64594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2" name="Google Shape;212;p11"/>
          <p:cNvGrpSpPr/>
          <p:nvPr/>
        </p:nvGrpSpPr>
        <p:grpSpPr>
          <a:xfrm>
            <a:off x="3405917" y="3852046"/>
            <a:ext cx="1048512" cy="1048512"/>
            <a:chOff x="3254328" y="3700457"/>
            <a:chExt cx="1351690" cy="1351690"/>
          </a:xfrm>
        </p:grpSpPr>
        <p:sp>
          <p:nvSpPr>
            <p:cNvPr id="213" name="Google Shape;213;p11"/>
            <p:cNvSpPr/>
            <p:nvPr/>
          </p:nvSpPr>
          <p:spPr>
            <a:xfrm>
              <a:off x="3254328" y="3700457"/>
              <a:ext cx="1351690" cy="135169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214" name="Google Shape;214;p11" descr="Chat bubble with solid fill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50300" y="3996429"/>
              <a:ext cx="759747" cy="75974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5" name="Google Shape;215;p11"/>
          <p:cNvGrpSpPr/>
          <p:nvPr/>
        </p:nvGrpSpPr>
        <p:grpSpPr>
          <a:xfrm>
            <a:off x="5571743" y="3852046"/>
            <a:ext cx="1048512" cy="1048512"/>
            <a:chOff x="5420154" y="3700457"/>
            <a:chExt cx="1351690" cy="1351690"/>
          </a:xfrm>
        </p:grpSpPr>
        <p:sp>
          <p:nvSpPr>
            <p:cNvPr id="216" name="Google Shape;216;p11"/>
            <p:cNvSpPr/>
            <p:nvPr/>
          </p:nvSpPr>
          <p:spPr>
            <a:xfrm>
              <a:off x="5420154" y="3700457"/>
              <a:ext cx="1351690" cy="135169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217" name="Google Shape;217;p11" descr="Meeting with solid fill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740618" y="4020921"/>
              <a:ext cx="710762" cy="71076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8" name="Google Shape;218;p11"/>
          <p:cNvGrpSpPr/>
          <p:nvPr/>
        </p:nvGrpSpPr>
        <p:grpSpPr>
          <a:xfrm>
            <a:off x="7737570" y="3852046"/>
            <a:ext cx="1048512" cy="1048512"/>
            <a:chOff x="7585981" y="3700457"/>
            <a:chExt cx="1351690" cy="1351690"/>
          </a:xfrm>
        </p:grpSpPr>
        <p:sp>
          <p:nvSpPr>
            <p:cNvPr id="219" name="Google Shape;219;p11"/>
            <p:cNvSpPr/>
            <p:nvPr/>
          </p:nvSpPr>
          <p:spPr>
            <a:xfrm>
              <a:off x="7585981" y="3700457"/>
              <a:ext cx="1351690" cy="135169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220" name="Google Shape;220;p11" descr="Filing Box Archive with solid fill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927725" y="4073755"/>
              <a:ext cx="624840" cy="62484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1" name="Google Shape;221;p11"/>
          <p:cNvGrpSpPr/>
          <p:nvPr/>
        </p:nvGrpSpPr>
        <p:grpSpPr>
          <a:xfrm>
            <a:off x="9903397" y="3852046"/>
            <a:ext cx="1048512" cy="1048512"/>
            <a:chOff x="9751808" y="3700457"/>
            <a:chExt cx="1351690" cy="1351690"/>
          </a:xfrm>
        </p:grpSpPr>
        <p:sp>
          <p:nvSpPr>
            <p:cNvPr id="222" name="Google Shape;222;p11"/>
            <p:cNvSpPr/>
            <p:nvPr/>
          </p:nvSpPr>
          <p:spPr>
            <a:xfrm>
              <a:off x="9751808" y="3700457"/>
              <a:ext cx="1351690" cy="135169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223" name="Google Shape;223;p11" descr="Blueprint with solid fill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110223" y="4058872"/>
              <a:ext cx="634861" cy="63486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4" name="Google Shape;224;p11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E0DDA3AF-7E9C-CA0D-E7D5-A3B53A8B664E}"/>
              </a:ext>
            </a:extLst>
          </p:cNvPr>
          <p:cNvSpPr txBox="1">
            <a:spLocks/>
          </p:cNvSpPr>
          <p:nvPr/>
        </p:nvSpPr>
        <p:spPr>
          <a:xfrm>
            <a:off x="377728" y="6460916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2"/>
          <p:cNvSpPr/>
          <p:nvPr/>
        </p:nvSpPr>
        <p:spPr>
          <a:xfrm rot="5400000">
            <a:off x="2667001" y="-2667000"/>
            <a:ext cx="6857998" cy="12192002"/>
          </a:xfrm>
          <a:prstGeom prst="rect">
            <a:avLst/>
          </a:prstGeom>
          <a:solidFill>
            <a:srgbClr val="E0E9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230" name="Google Shape;230;p12"/>
          <p:cNvGraphicFramePr/>
          <p:nvPr>
            <p:extLst>
              <p:ext uri="{D42A27DB-BD31-4B8C-83A1-F6EECF244321}">
                <p14:modId xmlns:p14="http://schemas.microsoft.com/office/powerpoint/2010/main" val="331451260"/>
              </p:ext>
            </p:extLst>
          </p:nvPr>
        </p:nvGraphicFramePr>
        <p:xfrm>
          <a:off x="1193800" y="1525143"/>
          <a:ext cx="10904075" cy="5180399"/>
        </p:xfrm>
        <a:graphic>
          <a:graphicData uri="http://schemas.openxmlformats.org/drawingml/2006/table">
            <a:tbl>
              <a:tblPr>
                <a:noFill/>
                <a:tableStyleId>{9B5575E1-F89A-4066-8C8B-217DF90ACE34}</a:tableStyleId>
              </a:tblPr>
              <a:tblGrid>
                <a:gridCol w="7269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4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1960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entury Gothic"/>
                        <a:buNone/>
                      </a:pPr>
                      <a:endParaRPr sz="18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75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u="none" strike="noStrike" cap="none"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5E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5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367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u="none" strike="noStrike" cap="none"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21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u="none" strike="noStrike" cap="none"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5E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u="none" strike="noStrike" cap="none"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E5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31" name="Google Shape;231;p12"/>
          <p:cNvGraphicFramePr/>
          <p:nvPr/>
        </p:nvGraphicFramePr>
        <p:xfrm>
          <a:off x="130702" y="1525142"/>
          <a:ext cx="972000" cy="5180400"/>
        </p:xfrm>
        <a:graphic>
          <a:graphicData uri="http://schemas.openxmlformats.org/drawingml/2006/table">
            <a:tbl>
              <a:tblPr>
                <a:noFill/>
                <a:tableStyleId>{9B5575E1-F89A-4066-8C8B-217DF90ACE34}</a:tableStyleId>
              </a:tblPr>
              <a:tblGrid>
                <a:gridCol w="9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8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900"/>
                        <a:buFont typeface="Century Gothic"/>
                        <a:buNone/>
                      </a:pPr>
                      <a:r>
                        <a:rPr lang="en-US" sz="900" u="none" strike="noStrike" cap="non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Predecessor Workstream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900"/>
                        <a:buFont typeface="Century Gothic"/>
                        <a:buNone/>
                      </a:pPr>
                      <a:r>
                        <a:rPr lang="en-US" sz="900" b="0" u="none" strike="noStrike" cap="non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BU1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900"/>
                        <a:buFont typeface="Century Gothic"/>
                        <a:buNone/>
                      </a:pPr>
                      <a:r>
                        <a:rPr lang="en-US" sz="900" b="0" u="none" strike="noStrike" cap="non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BU2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900"/>
                        <a:buFont typeface="Century Gothic"/>
                        <a:buNone/>
                      </a:pPr>
                      <a:r>
                        <a:rPr lang="en-US" sz="900" b="0" u="none" strike="noStrike" cap="non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BU3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900"/>
                        <a:buFont typeface="Century Gothic"/>
                        <a:buNone/>
                      </a:pPr>
                      <a:r>
                        <a:rPr lang="en-US" sz="900" b="0" u="none" strike="noStrike" cap="non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Compliance 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900"/>
                        <a:buFont typeface="Century Gothic"/>
                        <a:buNone/>
                      </a:pPr>
                      <a:r>
                        <a:rPr lang="en-US" sz="900" b="0" u="none" strike="noStrike" cap="non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Comms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900"/>
                        <a:buFont typeface="Century Gothic"/>
                        <a:buNone/>
                      </a:pPr>
                      <a:r>
                        <a:rPr lang="en-US" sz="900" b="0" u="none" strike="noStrike" cap="non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Finance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900"/>
                        <a:buFont typeface="Century Gothic"/>
                        <a:buNone/>
                      </a:pPr>
                      <a:r>
                        <a:rPr lang="en-US" sz="900" b="0" u="none" strike="noStrike" cap="non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HR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900"/>
                        <a:buFont typeface="Century Gothic"/>
                        <a:buNone/>
                      </a:pPr>
                      <a:r>
                        <a:rPr lang="en-US" sz="900" b="0" u="none" strike="noStrike" cap="non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Sales &amp; Mktg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900"/>
                        <a:buFont typeface="Century Gothic"/>
                        <a:buNone/>
                      </a:pPr>
                      <a:r>
                        <a:rPr lang="en-US" sz="900" b="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IT</a:t>
                      </a:r>
                      <a:endParaRPr sz="1200" b="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900"/>
                        <a:buFont typeface="Century Gothic"/>
                        <a:buNone/>
                      </a:pPr>
                      <a:r>
                        <a:rPr lang="en-US" sz="900" b="0" u="none" strike="noStrike" cap="none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Legal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900"/>
                        <a:buFont typeface="Century Gothic"/>
                        <a:buNone/>
                      </a:pPr>
                      <a:r>
                        <a:rPr lang="en-US" sz="900" b="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Facilities</a:t>
                      </a:r>
                      <a:endParaRPr sz="1200" b="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232" name="Google Shape;232;p12"/>
          <p:cNvGrpSpPr/>
          <p:nvPr/>
        </p:nvGrpSpPr>
        <p:grpSpPr>
          <a:xfrm>
            <a:off x="9998409" y="570709"/>
            <a:ext cx="1947873" cy="419841"/>
            <a:chOff x="9763887" y="557898"/>
            <a:chExt cx="1947873" cy="419841"/>
          </a:xfrm>
        </p:grpSpPr>
        <p:sp>
          <p:nvSpPr>
            <p:cNvPr id="233" name="Google Shape;233;p12"/>
            <p:cNvSpPr/>
            <p:nvPr/>
          </p:nvSpPr>
          <p:spPr>
            <a:xfrm>
              <a:off x="9763887" y="557898"/>
              <a:ext cx="138498" cy="138498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4" name="Google Shape;234;p12"/>
            <p:cNvSpPr txBox="1"/>
            <p:nvPr/>
          </p:nvSpPr>
          <p:spPr>
            <a:xfrm>
              <a:off x="9940274" y="565592"/>
              <a:ext cx="562708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800"/>
                <a:buFont typeface="Century Gothic"/>
                <a:buNone/>
              </a:pPr>
              <a:r>
                <a:rPr lang="en-US" sz="8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On-track</a:t>
              </a:r>
              <a:endParaRPr sz="11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5" name="Google Shape;235;p12"/>
            <p:cNvSpPr/>
            <p:nvPr/>
          </p:nvSpPr>
          <p:spPr>
            <a:xfrm>
              <a:off x="10690363" y="557898"/>
              <a:ext cx="138498" cy="138498"/>
            </a:xfrm>
            <a:prstGeom prst="diamond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6" name="Google Shape;236;p12"/>
            <p:cNvSpPr txBox="1"/>
            <p:nvPr/>
          </p:nvSpPr>
          <p:spPr>
            <a:xfrm>
              <a:off x="10866750" y="565592"/>
              <a:ext cx="73479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800"/>
                <a:buFont typeface="Century Gothic"/>
                <a:buNone/>
              </a:pPr>
              <a:r>
                <a:rPr lang="en-US" sz="8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Recoverable</a:t>
              </a:r>
              <a:endParaRPr sz="11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7" name="Google Shape;237;p12"/>
            <p:cNvSpPr/>
            <p:nvPr/>
          </p:nvSpPr>
          <p:spPr>
            <a:xfrm>
              <a:off x="9763887" y="830204"/>
              <a:ext cx="138498" cy="138498"/>
            </a:xfrm>
            <a:prstGeom prst="diamond">
              <a:avLst/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8" name="Google Shape;238;p12"/>
            <p:cNvSpPr txBox="1"/>
            <p:nvPr/>
          </p:nvSpPr>
          <p:spPr>
            <a:xfrm>
              <a:off x="9940274" y="837898"/>
              <a:ext cx="734791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800"/>
                <a:buFont typeface="Century Gothic"/>
                <a:buNone/>
              </a:pPr>
              <a:r>
                <a:rPr lang="en-US" sz="8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Completed</a:t>
              </a:r>
              <a:endParaRPr sz="11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9" name="Google Shape;239;p12"/>
            <p:cNvSpPr/>
            <p:nvPr/>
          </p:nvSpPr>
          <p:spPr>
            <a:xfrm>
              <a:off x="10690363" y="839241"/>
              <a:ext cx="138498" cy="138498"/>
            </a:xfrm>
            <a:prstGeom prst="diamond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0" name="Google Shape;240;p12"/>
            <p:cNvSpPr txBox="1"/>
            <p:nvPr/>
          </p:nvSpPr>
          <p:spPr>
            <a:xfrm>
              <a:off x="10866750" y="846935"/>
              <a:ext cx="845010" cy="12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800"/>
                <a:buFont typeface="Century Gothic"/>
                <a:buNone/>
              </a:pPr>
              <a:r>
                <a:rPr lang="en-US" sz="8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Unrecoverable</a:t>
              </a:r>
              <a:endParaRPr sz="11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41" name="Google Shape;241;p12"/>
          <p:cNvSpPr txBox="1"/>
          <p:nvPr/>
        </p:nvSpPr>
        <p:spPr>
          <a:xfrm>
            <a:off x="7565132" y="2101009"/>
            <a:ext cx="10974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1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Sales &amp; Marketing</a:t>
            </a: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2" name="Google Shape;242;p12"/>
          <p:cNvSpPr/>
          <p:nvPr/>
        </p:nvSpPr>
        <p:spPr>
          <a:xfrm>
            <a:off x="8342817" y="3281304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3" name="Google Shape;243;p12"/>
          <p:cNvSpPr txBox="1"/>
          <p:nvPr/>
        </p:nvSpPr>
        <p:spPr>
          <a:xfrm>
            <a:off x="8556746" y="3264759"/>
            <a:ext cx="28149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</a:t>
            </a: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randing plan and direction</a:t>
            </a:r>
            <a:r>
              <a:rPr lang="en-US" sz="900" b="1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4" name="Google Shape;244;p12"/>
          <p:cNvSpPr/>
          <p:nvPr/>
        </p:nvSpPr>
        <p:spPr>
          <a:xfrm>
            <a:off x="8342817" y="3100423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5" name="Google Shape;245;p12"/>
          <p:cNvSpPr txBox="1"/>
          <p:nvPr/>
        </p:nvSpPr>
        <p:spPr>
          <a:xfrm>
            <a:off x="8556746" y="3084202"/>
            <a:ext cx="24156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Harmonize Product/Service 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6" name="Google Shape;246;p12"/>
          <p:cNvSpPr/>
          <p:nvPr/>
        </p:nvSpPr>
        <p:spPr>
          <a:xfrm>
            <a:off x="8342817" y="3462183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7" name="Google Shape;247;p12"/>
          <p:cNvSpPr txBox="1"/>
          <p:nvPr/>
        </p:nvSpPr>
        <p:spPr>
          <a:xfrm>
            <a:off x="8556746" y="3445316"/>
            <a:ext cx="22185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Harmonize Go-To-Market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48" name="Google Shape;248;p12"/>
          <p:cNvCxnSpPr>
            <a:stCxn id="241" idx="2"/>
            <a:endCxn id="246" idx="1"/>
          </p:cNvCxnSpPr>
          <p:nvPr/>
        </p:nvCxnSpPr>
        <p:spPr>
          <a:xfrm rot="-5400000" flipH="1">
            <a:off x="7589882" y="2763458"/>
            <a:ext cx="1276800" cy="2289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49" name="Google Shape;249;p12"/>
          <p:cNvSpPr/>
          <p:nvPr/>
        </p:nvSpPr>
        <p:spPr>
          <a:xfrm>
            <a:off x="8342817" y="2919542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0" name="Google Shape;250;p12"/>
          <p:cNvSpPr txBox="1"/>
          <p:nvPr/>
        </p:nvSpPr>
        <p:spPr>
          <a:xfrm>
            <a:off x="8556746" y="2903645"/>
            <a:ext cx="23868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u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Branding plan and direction</a:t>
            </a:r>
            <a:r>
              <a:rPr lang="en-US" sz="900" b="1" u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9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51" name="Google Shape;251;p12"/>
          <p:cNvCxnSpPr>
            <a:stCxn id="241" idx="2"/>
            <a:endCxn id="242" idx="1"/>
          </p:cNvCxnSpPr>
          <p:nvPr/>
        </p:nvCxnSpPr>
        <p:spPr>
          <a:xfrm rot="-5400000" flipH="1">
            <a:off x="7680332" y="2673008"/>
            <a:ext cx="1095900" cy="2289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52" name="Google Shape;252;p12"/>
          <p:cNvSpPr/>
          <p:nvPr/>
        </p:nvSpPr>
        <p:spPr>
          <a:xfrm>
            <a:off x="8342817" y="2738661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3" name="Google Shape;253;p12"/>
          <p:cNvSpPr txBox="1"/>
          <p:nvPr/>
        </p:nvSpPr>
        <p:spPr>
          <a:xfrm>
            <a:off x="8556746" y="2723088"/>
            <a:ext cx="34416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u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Harmonize fees, pitches, supporting processes</a:t>
            </a:r>
            <a:endParaRPr sz="900" u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54" name="Google Shape;254;p12"/>
          <p:cNvCxnSpPr>
            <a:stCxn id="241" idx="2"/>
            <a:endCxn id="252" idx="1"/>
          </p:cNvCxnSpPr>
          <p:nvPr/>
        </p:nvCxnSpPr>
        <p:spPr>
          <a:xfrm rot="-5400000" flipH="1">
            <a:off x="7951682" y="2401658"/>
            <a:ext cx="553200" cy="2289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55" name="Google Shape;255;p12"/>
          <p:cNvSpPr/>
          <p:nvPr/>
        </p:nvSpPr>
        <p:spPr>
          <a:xfrm>
            <a:off x="8342817" y="2557780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6" name="Google Shape;256;p12"/>
          <p:cNvSpPr txBox="1"/>
          <p:nvPr/>
        </p:nvSpPr>
        <p:spPr>
          <a:xfrm>
            <a:off x="8556746" y="2542531"/>
            <a:ext cx="32877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Harmonize cross sell strategy and processes </a:t>
            </a:r>
            <a:endParaRPr sz="90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57" name="Google Shape;257;p12"/>
          <p:cNvCxnSpPr>
            <a:stCxn id="241" idx="2"/>
            <a:endCxn id="255" idx="1"/>
          </p:cNvCxnSpPr>
          <p:nvPr/>
        </p:nvCxnSpPr>
        <p:spPr>
          <a:xfrm rot="-5400000" flipH="1">
            <a:off x="8042132" y="2311208"/>
            <a:ext cx="372300" cy="2289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58" name="Google Shape;258;p12"/>
          <p:cNvCxnSpPr>
            <a:stCxn id="241" idx="2"/>
            <a:endCxn id="249" idx="1"/>
          </p:cNvCxnSpPr>
          <p:nvPr/>
        </p:nvCxnSpPr>
        <p:spPr>
          <a:xfrm rot="-5400000" flipH="1">
            <a:off x="7861232" y="2492108"/>
            <a:ext cx="734100" cy="2289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59" name="Google Shape;259;p12"/>
          <p:cNvCxnSpPr>
            <a:stCxn id="241" idx="2"/>
            <a:endCxn id="244" idx="1"/>
          </p:cNvCxnSpPr>
          <p:nvPr/>
        </p:nvCxnSpPr>
        <p:spPr>
          <a:xfrm rot="-5400000" flipH="1">
            <a:off x="7770782" y="2582558"/>
            <a:ext cx="915000" cy="2289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60" name="Google Shape;260;p12"/>
          <p:cNvSpPr txBox="1"/>
          <p:nvPr/>
        </p:nvSpPr>
        <p:spPr>
          <a:xfrm>
            <a:off x="1776048" y="2436460"/>
            <a:ext cx="538350" cy="2769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1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Finance,</a:t>
            </a:r>
            <a:br>
              <a:rPr lang="en-US" sz="900" b="1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900" b="1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IT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61" name="Google Shape;261;p12"/>
          <p:cNvCxnSpPr>
            <a:stCxn id="260" idx="2"/>
            <a:endCxn id="262" idx="1"/>
          </p:cNvCxnSpPr>
          <p:nvPr/>
        </p:nvCxnSpPr>
        <p:spPr>
          <a:xfrm rot="-5400000" flipH="1">
            <a:off x="1979823" y="2778859"/>
            <a:ext cx="297300" cy="1665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63" name="Google Shape;263;p12"/>
          <p:cNvSpPr txBox="1"/>
          <p:nvPr/>
        </p:nvSpPr>
        <p:spPr>
          <a:xfrm>
            <a:off x="2370148" y="2941485"/>
            <a:ext cx="15741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Define Billing Workflow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2" name="Google Shape;262;p12"/>
          <p:cNvSpPr/>
          <p:nvPr/>
        </p:nvSpPr>
        <p:spPr>
          <a:xfrm>
            <a:off x="2211604" y="2956734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4" name="Google Shape;264;p12"/>
          <p:cNvSpPr txBox="1"/>
          <p:nvPr/>
        </p:nvSpPr>
        <p:spPr>
          <a:xfrm>
            <a:off x="4356061" y="2574960"/>
            <a:ext cx="2742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1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IT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65" name="Google Shape;265;p12"/>
          <p:cNvCxnSpPr>
            <a:stCxn id="264" idx="2"/>
            <a:endCxn id="266" idx="1"/>
          </p:cNvCxnSpPr>
          <p:nvPr/>
        </p:nvCxnSpPr>
        <p:spPr>
          <a:xfrm rot="-5400000" flipH="1">
            <a:off x="4503061" y="2703559"/>
            <a:ext cx="384900" cy="4047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67" name="Google Shape;267;p12"/>
          <p:cNvSpPr/>
          <p:nvPr/>
        </p:nvSpPr>
        <p:spPr>
          <a:xfrm>
            <a:off x="2160719" y="3911260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8" name="Google Shape;268;p12"/>
          <p:cNvSpPr txBox="1"/>
          <p:nvPr/>
        </p:nvSpPr>
        <p:spPr>
          <a:xfrm>
            <a:off x="2308542" y="3893686"/>
            <a:ext cx="33519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Deliver Outsourcing Contract &amp; Negotiations </a:t>
            </a:r>
            <a:r>
              <a:rPr lang="en-US" sz="9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Guide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9" name="Google Shape;269;p12"/>
          <p:cNvSpPr txBox="1"/>
          <p:nvPr/>
        </p:nvSpPr>
        <p:spPr>
          <a:xfrm>
            <a:off x="1258482" y="2574960"/>
            <a:ext cx="3657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1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Legal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70" name="Google Shape;270;p12"/>
          <p:cNvCxnSpPr>
            <a:stCxn id="269" idx="2"/>
            <a:endCxn id="267" idx="1"/>
          </p:cNvCxnSpPr>
          <p:nvPr/>
        </p:nvCxnSpPr>
        <p:spPr>
          <a:xfrm rot="-5400000" flipH="1">
            <a:off x="1175082" y="2979709"/>
            <a:ext cx="1251900" cy="7194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71" name="Google Shape;271;p12"/>
          <p:cNvSpPr/>
          <p:nvPr/>
        </p:nvSpPr>
        <p:spPr>
          <a:xfrm>
            <a:off x="2160719" y="3423812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2" name="Google Shape;272;p12"/>
          <p:cNvSpPr txBox="1"/>
          <p:nvPr/>
        </p:nvSpPr>
        <p:spPr>
          <a:xfrm>
            <a:off x="2308542" y="3408563"/>
            <a:ext cx="24975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Eval and Choose </a:t>
            </a:r>
            <a:r>
              <a:rPr lang="en-US" sz="9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System</a:t>
            </a: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Solution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3" name="Google Shape;273;p12"/>
          <p:cNvSpPr/>
          <p:nvPr/>
        </p:nvSpPr>
        <p:spPr>
          <a:xfrm>
            <a:off x="2160719" y="3690019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4" name="Google Shape;274;p12"/>
          <p:cNvSpPr txBox="1"/>
          <p:nvPr/>
        </p:nvSpPr>
        <p:spPr>
          <a:xfrm>
            <a:off x="2308542" y="3674770"/>
            <a:ext cx="31290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Define </a:t>
            </a:r>
            <a:r>
              <a:rPr lang="en-US" sz="9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Onboarding</a:t>
            </a: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Process &amp; Requirements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5" name="Google Shape;275;p12"/>
          <p:cNvSpPr txBox="1"/>
          <p:nvPr/>
        </p:nvSpPr>
        <p:spPr>
          <a:xfrm>
            <a:off x="1341203" y="2101009"/>
            <a:ext cx="717824" cy="2769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1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Compliance </a:t>
            </a:r>
            <a:br>
              <a:rPr lang="en-US" sz="900" b="1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900" b="1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&amp; Risk, IT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6" name="Google Shape;276;p12"/>
          <p:cNvSpPr/>
          <p:nvPr/>
        </p:nvSpPr>
        <p:spPr>
          <a:xfrm>
            <a:off x="2160719" y="3235058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7" name="Google Shape;277;p12"/>
          <p:cNvSpPr txBox="1"/>
          <p:nvPr/>
        </p:nvSpPr>
        <p:spPr>
          <a:xfrm>
            <a:off x="2308542" y="3219809"/>
            <a:ext cx="31836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Define Customer Service Process &amp; Requirements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78" name="Google Shape;278;p12"/>
          <p:cNvCxnSpPr>
            <a:stCxn id="275" idx="2"/>
            <a:endCxn id="271" idx="1"/>
          </p:cNvCxnSpPr>
          <p:nvPr/>
        </p:nvCxnSpPr>
        <p:spPr>
          <a:xfrm rot="-5400000" flipH="1">
            <a:off x="1380465" y="2697658"/>
            <a:ext cx="1099800" cy="4605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79" name="Google Shape;279;p12"/>
          <p:cNvCxnSpPr>
            <a:stCxn id="275" idx="2"/>
            <a:endCxn id="273" idx="1"/>
          </p:cNvCxnSpPr>
          <p:nvPr/>
        </p:nvCxnSpPr>
        <p:spPr>
          <a:xfrm rot="-5400000" flipH="1">
            <a:off x="1247415" y="2830708"/>
            <a:ext cx="1365900" cy="4605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80" name="Google Shape;280;p12"/>
          <p:cNvCxnSpPr>
            <a:stCxn id="275" idx="2"/>
            <a:endCxn id="276" idx="1"/>
          </p:cNvCxnSpPr>
          <p:nvPr/>
        </p:nvCxnSpPr>
        <p:spPr>
          <a:xfrm rot="-5400000" flipH="1">
            <a:off x="1474815" y="2603308"/>
            <a:ext cx="911100" cy="4605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81" name="Google Shape;281;p12"/>
          <p:cNvSpPr/>
          <p:nvPr/>
        </p:nvSpPr>
        <p:spPr>
          <a:xfrm>
            <a:off x="2159155" y="4342632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2" name="Google Shape;282;p12"/>
          <p:cNvSpPr txBox="1"/>
          <p:nvPr/>
        </p:nvSpPr>
        <p:spPr>
          <a:xfrm>
            <a:off x="2308542" y="4327383"/>
            <a:ext cx="34209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Define Onboarding process and steps/workflow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3" name="Google Shape;283;p12"/>
          <p:cNvSpPr txBox="1"/>
          <p:nvPr/>
        </p:nvSpPr>
        <p:spPr>
          <a:xfrm>
            <a:off x="1434019" y="6395125"/>
            <a:ext cx="748200" cy="2769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1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Compliance &amp; Risk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4" name="Google Shape;284;p12"/>
          <p:cNvSpPr/>
          <p:nvPr/>
        </p:nvSpPr>
        <p:spPr>
          <a:xfrm>
            <a:off x="2159155" y="4563934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5" name="Google Shape;285;p12"/>
          <p:cNvSpPr txBox="1"/>
          <p:nvPr/>
        </p:nvSpPr>
        <p:spPr>
          <a:xfrm>
            <a:off x="2308542" y="4546360"/>
            <a:ext cx="29574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Define</a:t>
            </a:r>
            <a:r>
              <a:rPr lang="en-US" sz="9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</a:t>
            </a: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lobal Policy and Local Reqs</a:t>
            </a:r>
            <a:endParaRPr sz="90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86" name="Google Shape;286;p12"/>
          <p:cNvCxnSpPr>
            <a:stCxn id="283" idx="0"/>
            <a:endCxn id="284" idx="1"/>
          </p:cNvCxnSpPr>
          <p:nvPr/>
        </p:nvCxnSpPr>
        <p:spPr>
          <a:xfrm rot="-5400000">
            <a:off x="1095019" y="5331025"/>
            <a:ext cx="1777200" cy="3510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87" name="Google Shape;287;p12"/>
          <p:cNvSpPr txBox="1"/>
          <p:nvPr/>
        </p:nvSpPr>
        <p:spPr>
          <a:xfrm>
            <a:off x="4478072" y="2101009"/>
            <a:ext cx="524100" cy="2769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1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Comms, IT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88" name="Google Shape;288;p12"/>
          <p:cNvCxnSpPr>
            <a:stCxn id="287" idx="2"/>
            <a:endCxn id="289" idx="1"/>
          </p:cNvCxnSpPr>
          <p:nvPr/>
        </p:nvCxnSpPr>
        <p:spPr>
          <a:xfrm rot="-5400000" flipH="1">
            <a:off x="4539272" y="2578858"/>
            <a:ext cx="559500" cy="1578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90" name="Google Shape;290;p12"/>
          <p:cNvSpPr/>
          <p:nvPr/>
        </p:nvSpPr>
        <p:spPr>
          <a:xfrm>
            <a:off x="8342817" y="3690019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1" name="Google Shape;291;p12"/>
          <p:cNvSpPr txBox="1"/>
          <p:nvPr/>
        </p:nvSpPr>
        <p:spPr>
          <a:xfrm>
            <a:off x="8556746" y="3674770"/>
            <a:ext cx="32508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Harmonize Go-To-Market (Sales, Mktg &amp; Pricing)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92" name="Google Shape;292;p12"/>
          <p:cNvCxnSpPr>
            <a:stCxn id="241" idx="2"/>
            <a:endCxn id="290" idx="1"/>
          </p:cNvCxnSpPr>
          <p:nvPr/>
        </p:nvCxnSpPr>
        <p:spPr>
          <a:xfrm rot="-5400000" flipH="1">
            <a:off x="7476032" y="2877308"/>
            <a:ext cx="1504500" cy="2289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93" name="Google Shape;293;p12"/>
          <p:cNvSpPr txBox="1"/>
          <p:nvPr/>
        </p:nvSpPr>
        <p:spPr>
          <a:xfrm>
            <a:off x="5374316" y="4708544"/>
            <a:ext cx="22251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Socialize Intra-Office Charter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94" name="Google Shape;294;p12"/>
          <p:cNvCxnSpPr>
            <a:stCxn id="283" idx="0"/>
            <a:endCxn id="293" idx="1"/>
          </p:cNvCxnSpPr>
          <p:nvPr/>
        </p:nvCxnSpPr>
        <p:spPr>
          <a:xfrm rot="-5400000">
            <a:off x="2782519" y="3803425"/>
            <a:ext cx="1617300" cy="35661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95" name="Google Shape;295;p12"/>
          <p:cNvSpPr/>
          <p:nvPr/>
        </p:nvSpPr>
        <p:spPr>
          <a:xfrm>
            <a:off x="8342817" y="5523994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6" name="Google Shape;296;p12"/>
          <p:cNvSpPr txBox="1"/>
          <p:nvPr/>
        </p:nvSpPr>
        <p:spPr>
          <a:xfrm>
            <a:off x="8509482" y="5508745"/>
            <a:ext cx="1771906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Banking </a:t>
            </a:r>
            <a:r>
              <a:rPr lang="en-US" sz="9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Control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7" name="Google Shape;297;p12"/>
          <p:cNvSpPr txBox="1"/>
          <p:nvPr/>
        </p:nvSpPr>
        <p:spPr>
          <a:xfrm>
            <a:off x="9155790" y="6464375"/>
            <a:ext cx="5487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1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Legal</a:t>
            </a: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98" name="Google Shape;298;p12"/>
          <p:cNvCxnSpPr>
            <a:stCxn id="297" idx="0"/>
          </p:cNvCxnSpPr>
          <p:nvPr/>
        </p:nvCxnSpPr>
        <p:spPr>
          <a:xfrm rot="10800000">
            <a:off x="9430140" y="5647175"/>
            <a:ext cx="0" cy="817200"/>
          </a:xfrm>
          <a:prstGeom prst="straightConnector1">
            <a:avLst/>
          </a:prstGeom>
          <a:noFill/>
          <a:ln w="9525" cap="flat" cmpd="sng">
            <a:solidFill>
              <a:srgbClr val="E0E9EE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99" name="Google Shape;299;p12"/>
          <p:cNvSpPr txBox="1"/>
          <p:nvPr/>
        </p:nvSpPr>
        <p:spPr>
          <a:xfrm>
            <a:off x="4219012" y="6464375"/>
            <a:ext cx="10974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1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Communications</a:t>
            </a: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00" name="Google Shape;300;p12"/>
          <p:cNvSpPr txBox="1"/>
          <p:nvPr/>
        </p:nvSpPr>
        <p:spPr>
          <a:xfrm>
            <a:off x="5505231" y="5118871"/>
            <a:ext cx="25134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Employee Comms Plan/Workbook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01" name="Google Shape;301;p12"/>
          <p:cNvCxnSpPr>
            <a:stCxn id="299" idx="0"/>
            <a:endCxn id="300" idx="1"/>
          </p:cNvCxnSpPr>
          <p:nvPr/>
        </p:nvCxnSpPr>
        <p:spPr>
          <a:xfrm rot="-5400000">
            <a:off x="4498312" y="5457575"/>
            <a:ext cx="1276200" cy="7374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02" name="Google Shape;302;p12"/>
          <p:cNvSpPr txBox="1"/>
          <p:nvPr/>
        </p:nvSpPr>
        <p:spPr>
          <a:xfrm>
            <a:off x="5548483" y="3518332"/>
            <a:ext cx="1927016" cy="138499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Customer Comms Plan/Workbook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03" name="Google Shape;303;p12"/>
          <p:cNvCxnSpPr>
            <a:stCxn id="304" idx="2"/>
            <a:endCxn id="302" idx="0"/>
          </p:cNvCxnSpPr>
          <p:nvPr/>
        </p:nvCxnSpPr>
        <p:spPr>
          <a:xfrm>
            <a:off x="6511991" y="2378008"/>
            <a:ext cx="0" cy="1140300"/>
          </a:xfrm>
          <a:prstGeom prst="straightConnector1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05" name="Google Shape;305;p12"/>
          <p:cNvSpPr txBox="1"/>
          <p:nvPr/>
        </p:nvSpPr>
        <p:spPr>
          <a:xfrm>
            <a:off x="5505231" y="5324665"/>
            <a:ext cx="21384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endor Comms Plan/Workbook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06" name="Google Shape;306;p12"/>
          <p:cNvCxnSpPr>
            <a:stCxn id="299" idx="0"/>
            <a:endCxn id="305" idx="1"/>
          </p:cNvCxnSpPr>
          <p:nvPr/>
        </p:nvCxnSpPr>
        <p:spPr>
          <a:xfrm rot="-5400000">
            <a:off x="4601212" y="5560475"/>
            <a:ext cx="1070400" cy="7374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04" name="Google Shape;304;p12"/>
          <p:cNvSpPr txBox="1"/>
          <p:nvPr/>
        </p:nvSpPr>
        <p:spPr>
          <a:xfrm>
            <a:off x="5963291" y="2101009"/>
            <a:ext cx="1097400" cy="2769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1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Sales &amp; Marketing, Comms</a:t>
            </a: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07" name="Google Shape;307;p12"/>
          <p:cNvCxnSpPr>
            <a:stCxn id="299" idx="0"/>
            <a:endCxn id="308" idx="1"/>
          </p:cNvCxnSpPr>
          <p:nvPr/>
        </p:nvCxnSpPr>
        <p:spPr>
          <a:xfrm rot="-5400000">
            <a:off x="4636762" y="5730725"/>
            <a:ext cx="864600" cy="6027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09" name="Google Shape;309;p12"/>
          <p:cNvSpPr txBox="1"/>
          <p:nvPr/>
        </p:nvSpPr>
        <p:spPr>
          <a:xfrm>
            <a:off x="5502178" y="5530459"/>
            <a:ext cx="2760300" cy="138499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Customer Comms Plan/Workbook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08" name="Google Shape;308;p12"/>
          <p:cNvSpPr/>
          <p:nvPr/>
        </p:nvSpPr>
        <p:spPr>
          <a:xfrm>
            <a:off x="5370515" y="5545708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0" name="Google Shape;310;p12"/>
          <p:cNvSpPr txBox="1"/>
          <p:nvPr/>
        </p:nvSpPr>
        <p:spPr>
          <a:xfrm>
            <a:off x="5502178" y="5736254"/>
            <a:ext cx="2859900" cy="138499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Biz Partner Comms Plan/Workbook 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1" name="Google Shape;311;p12"/>
          <p:cNvSpPr/>
          <p:nvPr/>
        </p:nvSpPr>
        <p:spPr>
          <a:xfrm>
            <a:off x="5370515" y="5751503"/>
            <a:ext cx="108000" cy="1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12" name="Google Shape;312;p12"/>
          <p:cNvCxnSpPr>
            <a:stCxn id="299" idx="0"/>
            <a:endCxn id="311" idx="1"/>
          </p:cNvCxnSpPr>
          <p:nvPr/>
        </p:nvCxnSpPr>
        <p:spPr>
          <a:xfrm rot="-5400000">
            <a:off x="4739662" y="5833625"/>
            <a:ext cx="658800" cy="602700"/>
          </a:xfrm>
          <a:prstGeom prst="bentConnector2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13" name="Google Shape;313;p12"/>
          <p:cNvSpPr txBox="1"/>
          <p:nvPr/>
        </p:nvSpPr>
        <p:spPr>
          <a:xfrm>
            <a:off x="6877378" y="6464375"/>
            <a:ext cx="3657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1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HR</a:t>
            </a: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14" name="Google Shape;314;p12"/>
          <p:cNvCxnSpPr>
            <a:stCxn id="313" idx="0"/>
            <a:endCxn id="315" idx="2"/>
          </p:cNvCxnSpPr>
          <p:nvPr/>
        </p:nvCxnSpPr>
        <p:spPr>
          <a:xfrm rot="10800000">
            <a:off x="7060228" y="6149375"/>
            <a:ext cx="0" cy="315000"/>
          </a:xfrm>
          <a:prstGeom prst="straightConnector1">
            <a:avLst/>
          </a:prstGeom>
          <a:noFill/>
          <a:ln w="9525" cap="flat" cmpd="sng">
            <a:solidFill>
              <a:srgbClr val="C1D5D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15" name="Google Shape;315;p12"/>
          <p:cNvSpPr txBox="1"/>
          <p:nvPr/>
        </p:nvSpPr>
        <p:spPr>
          <a:xfrm>
            <a:off x="5502178" y="6010929"/>
            <a:ext cx="31161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0" u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8/19 Determine additional recruitment needs for 3 hubs</a:t>
            </a:r>
            <a:endParaRPr sz="9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6" name="Google Shape;266;p12"/>
          <p:cNvSpPr txBox="1"/>
          <p:nvPr/>
        </p:nvSpPr>
        <p:spPr>
          <a:xfrm>
            <a:off x="4897875" y="3029186"/>
            <a:ext cx="3204000" cy="1384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600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List of </a:t>
            </a:r>
            <a:r>
              <a:rPr lang="en-US" sz="9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Acquirer </a:t>
            </a:r>
            <a:r>
              <a:rPr lang="en-US" sz="900" b="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employees requiring </a:t>
            </a:r>
            <a:r>
              <a:rPr lang="en-US" sz="9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Acquiree </a:t>
            </a:r>
            <a:r>
              <a:rPr lang="en-US" sz="900" b="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sys access</a:t>
            </a:r>
            <a:endParaRPr sz="9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9" name="Google Shape;289;p12"/>
          <p:cNvSpPr txBox="1"/>
          <p:nvPr/>
        </p:nvSpPr>
        <p:spPr>
          <a:xfrm>
            <a:off x="4897875" y="2868344"/>
            <a:ext cx="2596800" cy="1384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6000" tIns="0" rIns="254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00"/>
              <a:buFont typeface="Century Gothic"/>
              <a:buNone/>
            </a:pPr>
            <a:r>
              <a:rPr lang="en-US" sz="900" b="0" u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Review Change Mgmt &amp; Tech Stack needs</a:t>
            </a:r>
            <a:endParaRPr sz="900" b="0" u="none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6" name="Google Shape;316;p12"/>
          <p:cNvSpPr txBox="1"/>
          <p:nvPr/>
        </p:nvSpPr>
        <p:spPr>
          <a:xfrm>
            <a:off x="8181982" y="1745511"/>
            <a:ext cx="548700" cy="13849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0" tIns="0" rIns="2540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entury Gothic"/>
              <a:buNone/>
            </a:pPr>
            <a:r>
              <a:rPr lang="en-US" sz="900" b="1" u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CLOSE</a:t>
            </a:r>
            <a:endParaRPr sz="900" b="0" u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17" name="Google Shape;317;p12"/>
          <p:cNvCxnSpPr/>
          <p:nvPr/>
        </p:nvCxnSpPr>
        <p:spPr>
          <a:xfrm rot="10800000">
            <a:off x="8456332" y="1932463"/>
            <a:ext cx="0" cy="4846025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lgDash"/>
            <a:miter lim="800000"/>
            <a:headEnd type="none" w="sm" len="sm"/>
            <a:tailEnd type="none" w="sm" len="sm"/>
          </a:ln>
        </p:spPr>
      </p:cxnSp>
      <p:cxnSp>
        <p:nvCxnSpPr>
          <p:cNvPr id="318" name="Google Shape;318;p12"/>
          <p:cNvCxnSpPr/>
          <p:nvPr/>
        </p:nvCxnSpPr>
        <p:spPr>
          <a:xfrm>
            <a:off x="1193800" y="4150045"/>
            <a:ext cx="10904074" cy="0"/>
          </a:xfrm>
          <a:prstGeom prst="straightConnector1">
            <a:avLst/>
          </a:prstGeom>
          <a:noFill/>
          <a:ln w="9525" cap="flat" cmpd="sng">
            <a:solidFill>
              <a:srgbClr val="E1E5E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9" name="Google Shape;319;p12"/>
          <p:cNvSpPr txBox="1"/>
          <p:nvPr/>
        </p:nvSpPr>
        <p:spPr>
          <a:xfrm>
            <a:off x="3367601" y="313221"/>
            <a:ext cx="5456798" cy="93481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216000" rIns="216000" bIns="216000" anchor="ctr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sz="3600" b="1" i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Next 30-Day Milestones </a:t>
            </a:r>
            <a:endParaRPr sz="3600" b="1" i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Google Shape;224;p11">
            <a:extLst>
              <a:ext uri="{FF2B5EF4-FFF2-40B4-BE49-F238E27FC236}">
                <a16:creationId xmlns:a16="http://schemas.microsoft.com/office/drawing/2014/main" id="{8371B6B8-05F3-9261-7CEE-B16FCEB8871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3"/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E0E9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6" name="Google Shape;336;p13"/>
          <p:cNvSpPr txBox="1"/>
          <p:nvPr/>
        </p:nvSpPr>
        <p:spPr>
          <a:xfrm>
            <a:off x="3444134" y="2031098"/>
            <a:ext cx="5303729" cy="126721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216000" rIns="216000" bIns="216000" anchor="b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en-US" sz="6000" b="1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</a:t>
            </a:r>
            <a:r>
              <a:rPr lang="en-US" sz="6000" b="1" i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</a:t>
            </a:r>
            <a:endParaRPr sz="6000" b="1" i="0">
              <a:solidFill>
                <a:schemeClr val="accent1">
                  <a:lumMod val="60000"/>
                  <a:lumOff val="4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7" name="Google Shape;337;p13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2" name="Google Shape;188;p7">
            <a:extLst>
              <a:ext uri="{FF2B5EF4-FFF2-40B4-BE49-F238E27FC236}">
                <a16:creationId xmlns:a16="http://schemas.microsoft.com/office/drawing/2014/main" id="{2C020D23-9772-5242-C18D-5967CCC3B97F}"/>
              </a:ext>
            </a:extLst>
          </p:cNvPr>
          <p:cNvSpPr/>
          <p:nvPr/>
        </p:nvSpPr>
        <p:spPr>
          <a:xfrm>
            <a:off x="4953936" y="3417443"/>
            <a:ext cx="2505062" cy="490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2400" b="1">
              <a:solidFill>
                <a:schemeClr val="tx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" name="Google Shape;202;p7">
            <a:extLst>
              <a:ext uri="{FF2B5EF4-FFF2-40B4-BE49-F238E27FC236}">
                <a16:creationId xmlns:a16="http://schemas.microsoft.com/office/drawing/2014/main" id="{6930A254-F5B2-3F1A-1562-69E37C93DA22}"/>
              </a:ext>
            </a:extLst>
          </p:cNvPr>
          <p:cNvCxnSpPr/>
          <p:nvPr/>
        </p:nvCxnSpPr>
        <p:spPr>
          <a:xfrm>
            <a:off x="3099770" y="3800056"/>
            <a:ext cx="1440000" cy="0"/>
          </a:xfrm>
          <a:prstGeom prst="straightConnector1">
            <a:avLst/>
          </a:prstGeom>
          <a:noFill/>
          <a:ln w="12700" cap="rnd" cmpd="sng">
            <a:solidFill>
              <a:srgbClr val="F9D3C7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73969202-0B46-CD53-FACD-09177AA1D2DF}"/>
              </a:ext>
            </a:extLst>
          </p:cNvPr>
          <p:cNvGrpSpPr/>
          <p:nvPr/>
        </p:nvGrpSpPr>
        <p:grpSpPr>
          <a:xfrm>
            <a:off x="4055138" y="3866838"/>
            <a:ext cx="1020866" cy="932022"/>
            <a:chOff x="8194415" y="4503097"/>
            <a:chExt cx="490809" cy="49080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B2090CE-7DFA-697F-29AB-E3C18AB082C8}"/>
                </a:ext>
              </a:extLst>
            </p:cNvPr>
            <p:cNvSpPr/>
            <p:nvPr/>
          </p:nvSpPr>
          <p:spPr>
            <a:xfrm>
              <a:off x="8194415" y="4503097"/>
              <a:ext cx="490809" cy="490809"/>
            </a:xfrm>
            <a:prstGeom prst="ellipse">
              <a:avLst/>
            </a:prstGeom>
            <a:solidFill>
              <a:schemeClr val="accent2">
                <a:alpha val="20607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400" b="1">
                <a:latin typeface="Century Gothic" panose="020B0502020202020204" pitchFamily="34" charset="0"/>
              </a:endParaRPr>
            </a:p>
          </p:txBody>
        </p:sp>
        <p:pic>
          <p:nvPicPr>
            <p:cNvPr id="6" name="Graphic 5" descr="Envelope outline">
              <a:extLst>
                <a:ext uri="{FF2B5EF4-FFF2-40B4-BE49-F238E27FC236}">
                  <a16:creationId xmlns:a16="http://schemas.microsoft.com/office/drawing/2014/main" id="{5EA89418-38C7-1F3C-944B-5058F1D744D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90234" y="4598916"/>
              <a:ext cx="299170" cy="29917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0B18F4C-52E3-B528-B650-F8BCA80AC25E}"/>
              </a:ext>
            </a:extLst>
          </p:cNvPr>
          <p:cNvGrpSpPr/>
          <p:nvPr/>
        </p:nvGrpSpPr>
        <p:grpSpPr>
          <a:xfrm>
            <a:off x="7304964" y="3851072"/>
            <a:ext cx="1020866" cy="947126"/>
            <a:chOff x="9132829" y="4520107"/>
            <a:chExt cx="490809" cy="49080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CDEB565-7847-14D3-30F8-786F042D829E}"/>
                </a:ext>
              </a:extLst>
            </p:cNvPr>
            <p:cNvSpPr/>
            <p:nvPr/>
          </p:nvSpPr>
          <p:spPr>
            <a:xfrm>
              <a:off x="9132829" y="4520107"/>
              <a:ext cx="490809" cy="490809"/>
            </a:xfrm>
            <a:prstGeom prst="ellipse">
              <a:avLst/>
            </a:prstGeom>
            <a:solidFill>
              <a:schemeClr val="accent3">
                <a:alpha val="20607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400" b="1">
                <a:latin typeface="Century Gothic" panose="020B0502020202020204" pitchFamily="34" charset="0"/>
              </a:endParaRPr>
            </a:p>
          </p:txBody>
        </p:sp>
        <p:pic>
          <p:nvPicPr>
            <p:cNvPr id="9" name="Graphic 8" descr="@ outline">
              <a:extLst>
                <a:ext uri="{FF2B5EF4-FFF2-40B4-BE49-F238E27FC236}">
                  <a16:creationId xmlns:a16="http://schemas.microsoft.com/office/drawing/2014/main" id="{8E854B3D-E089-F8DF-9985-D4AF670D8B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211711" y="4598988"/>
              <a:ext cx="333046" cy="333046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62EF0F0-EE6A-253D-7C7A-377DF11CCA5A}"/>
              </a:ext>
            </a:extLst>
          </p:cNvPr>
          <p:cNvSpPr/>
          <p:nvPr/>
        </p:nvSpPr>
        <p:spPr>
          <a:xfrm>
            <a:off x="2941391" y="4858958"/>
            <a:ext cx="3071699" cy="490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200" b="1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140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43A59A-5698-1055-CD5F-74836E86B115}"/>
              </a:ext>
            </a:extLst>
          </p:cNvPr>
          <p:cNvSpPr/>
          <p:nvPr/>
        </p:nvSpPr>
        <p:spPr>
          <a:xfrm>
            <a:off x="6206467" y="4858959"/>
            <a:ext cx="3316780" cy="490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</a:t>
            </a:r>
          </a:p>
        </p:txBody>
      </p:sp>
      <p:pic>
        <p:nvPicPr>
          <p:cNvPr id="12" name="Picture 11" descr="A logo with black text&#10;&#10;Description automatically generated">
            <a:extLst>
              <a:ext uri="{FF2B5EF4-FFF2-40B4-BE49-F238E27FC236}">
                <a16:creationId xmlns:a16="http://schemas.microsoft.com/office/drawing/2014/main" id="{26F3D876-40EB-F04B-04D1-FEAC19146C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9148" y="225704"/>
            <a:ext cx="5047884" cy="17863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"/>
          <p:cNvSpPr/>
          <p:nvPr/>
        </p:nvSpPr>
        <p:spPr>
          <a:xfrm>
            <a:off x="-108857" y="0"/>
            <a:ext cx="8452757" cy="6858000"/>
          </a:xfrm>
          <a:prstGeom prst="rect">
            <a:avLst/>
          </a:prstGeom>
          <a:solidFill>
            <a:srgbClr val="E5EE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8757125" y="2110658"/>
            <a:ext cx="2596675" cy="2636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Key Facts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Phases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Governance Structure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Due Diligence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Meeting Cadence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Data Sharing Rules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Tools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 30-Day Milestones</a:t>
            </a:r>
            <a:endParaRPr dirty="0"/>
          </a:p>
        </p:txBody>
      </p:sp>
      <p:sp>
        <p:nvSpPr>
          <p:cNvPr id="50" name="Google Shape;50;p2"/>
          <p:cNvSpPr txBox="1"/>
          <p:nvPr/>
        </p:nvSpPr>
        <p:spPr>
          <a:xfrm>
            <a:off x="4412975" y="2961592"/>
            <a:ext cx="3366052" cy="93481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216000" rIns="216000" bIns="216000" anchor="b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Agenda</a:t>
            </a:r>
            <a:endParaRPr sz="36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" name="Google Shape;51;p2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B9CEC906-3DFA-A9FB-5E8B-168779B98F57}"/>
              </a:ext>
            </a:extLst>
          </p:cNvPr>
          <p:cNvSpPr txBox="1">
            <a:spLocks/>
          </p:cNvSpPr>
          <p:nvPr/>
        </p:nvSpPr>
        <p:spPr>
          <a:xfrm>
            <a:off x="377728" y="6460916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"/>
          <p:cNvSpPr/>
          <p:nvPr/>
        </p:nvSpPr>
        <p:spPr>
          <a:xfrm>
            <a:off x="1" y="0"/>
            <a:ext cx="3387452" cy="6858000"/>
          </a:xfrm>
          <a:prstGeom prst="rect">
            <a:avLst/>
          </a:prstGeom>
          <a:solidFill>
            <a:srgbClr val="E5EE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3387453" y="0"/>
            <a:ext cx="2367170" cy="6858000"/>
          </a:xfrm>
          <a:prstGeom prst="rect">
            <a:avLst/>
          </a:prstGeom>
          <a:solidFill>
            <a:srgbClr val="CCDD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3895193" y="883340"/>
            <a:ext cx="1351690" cy="135169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MERGER OF EQUALS</a:t>
            </a:r>
            <a:endParaRPr dirty="0"/>
          </a:p>
        </p:txBody>
      </p:sp>
      <p:sp>
        <p:nvSpPr>
          <p:cNvPr id="59" name="Google Shape;59;p3"/>
          <p:cNvSpPr/>
          <p:nvPr/>
        </p:nvSpPr>
        <p:spPr>
          <a:xfrm>
            <a:off x="3895193" y="2129884"/>
            <a:ext cx="1351690" cy="13516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KEY DATES</a:t>
            </a:r>
            <a:endParaRPr sz="11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3895193" y="3376428"/>
            <a:ext cx="1351690" cy="135169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GENERAL THESIS</a:t>
            </a:r>
            <a:endParaRPr dirty="0"/>
          </a:p>
        </p:txBody>
      </p:sp>
      <p:sp>
        <p:nvSpPr>
          <p:cNvPr id="61" name="Google Shape;61;p3"/>
          <p:cNvSpPr/>
          <p:nvPr/>
        </p:nvSpPr>
        <p:spPr>
          <a:xfrm>
            <a:off x="3895193" y="4622971"/>
            <a:ext cx="1351690" cy="135169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CULTURE</a:t>
            </a:r>
            <a:endParaRPr sz="11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" name="Google Shape;62;p3"/>
          <p:cNvSpPr txBox="1"/>
          <p:nvPr/>
        </p:nvSpPr>
        <p:spPr>
          <a:xfrm>
            <a:off x="6437379" y="1085646"/>
            <a:ext cx="4771832" cy="947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000" rIns="0" bIns="270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Acquiree and Acquirer are approximately equally-sized in terms of revenue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Companies will combine to form “NewCo” (Branding and Legal Structure TBD) 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3" name="Google Shape;63;p3"/>
          <p:cNvSpPr txBox="1"/>
          <p:nvPr/>
        </p:nvSpPr>
        <p:spPr>
          <a:xfrm>
            <a:off x="6437379" y="2332190"/>
            <a:ext cx="4771832" cy="947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000" rIns="0" bIns="270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Aug 1</a:t>
            </a:r>
            <a:b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Announcement of Intent to Merge 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Oct 1</a:t>
            </a:r>
            <a:br>
              <a:rPr lang="en-US" sz="12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Closing and “Day 1”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" name="Google Shape;64;p3"/>
          <p:cNvSpPr txBox="1"/>
          <p:nvPr/>
        </p:nvSpPr>
        <p:spPr>
          <a:xfrm>
            <a:off x="6437379" y="3632594"/>
            <a:ext cx="4771832" cy="839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000" rIns="0" bIns="270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Leverage Cross-Selling Opportunities, Integrations, Digitization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Identify and Realize Benefits and Synergies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Capitalize on “Newcos” strengths to drive growth</a:t>
            </a:r>
            <a:endParaRPr dirty="0"/>
          </a:p>
        </p:txBody>
      </p:sp>
      <p:sp>
        <p:nvSpPr>
          <p:cNvPr id="65" name="Google Shape;65;p3"/>
          <p:cNvSpPr txBox="1"/>
          <p:nvPr/>
        </p:nvSpPr>
        <p:spPr>
          <a:xfrm>
            <a:off x="6437379" y="5009942"/>
            <a:ext cx="4771832" cy="577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000" rIns="0" bIns="270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Bridge, Integrate, Enhance 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Expand Employee Focused, Customer Service Oriented Culture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66" name="Google Shape;66;p3"/>
          <p:cNvGrpSpPr/>
          <p:nvPr/>
        </p:nvGrpSpPr>
        <p:grpSpPr>
          <a:xfrm>
            <a:off x="6437379" y="2182457"/>
            <a:ext cx="4916421" cy="2477881"/>
            <a:chOff x="5552645" y="2526678"/>
            <a:chExt cx="5420155" cy="2477881"/>
          </a:xfrm>
        </p:grpSpPr>
        <p:cxnSp>
          <p:nvCxnSpPr>
            <p:cNvPr id="67" name="Google Shape;67;p3"/>
            <p:cNvCxnSpPr/>
            <p:nvPr/>
          </p:nvCxnSpPr>
          <p:spPr>
            <a:xfrm>
              <a:off x="5552645" y="3773222"/>
              <a:ext cx="5420155" cy="0"/>
            </a:xfrm>
            <a:prstGeom prst="straightConnector1">
              <a:avLst/>
            </a:prstGeom>
            <a:noFill/>
            <a:ln w="9525" cap="flat" cmpd="sng">
              <a:solidFill>
                <a:srgbClr val="E1E5E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8" name="Google Shape;68;p3"/>
            <p:cNvCxnSpPr/>
            <p:nvPr/>
          </p:nvCxnSpPr>
          <p:spPr>
            <a:xfrm>
              <a:off x="5552645" y="5004559"/>
              <a:ext cx="5420155" cy="0"/>
            </a:xfrm>
            <a:prstGeom prst="straightConnector1">
              <a:avLst/>
            </a:prstGeom>
            <a:noFill/>
            <a:ln w="9525" cap="flat" cmpd="sng">
              <a:solidFill>
                <a:srgbClr val="E1E5E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9" name="Google Shape;69;p3"/>
            <p:cNvCxnSpPr/>
            <p:nvPr/>
          </p:nvCxnSpPr>
          <p:spPr>
            <a:xfrm>
              <a:off x="5552645" y="2526678"/>
              <a:ext cx="5420155" cy="0"/>
            </a:xfrm>
            <a:prstGeom prst="straightConnector1">
              <a:avLst/>
            </a:prstGeom>
            <a:noFill/>
            <a:ln w="9525" cap="flat" cmpd="sng">
              <a:solidFill>
                <a:srgbClr val="E1E5E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70" name="Google Shape;70;p3"/>
          <p:cNvSpPr txBox="1"/>
          <p:nvPr/>
        </p:nvSpPr>
        <p:spPr>
          <a:xfrm rot="-5400000">
            <a:off x="10701" y="2961592"/>
            <a:ext cx="3366052" cy="93481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216000" rIns="216000" bIns="216000" anchor="b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Key Facts</a:t>
            </a:r>
            <a:endParaRPr sz="36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1" name="Google Shape;71;p3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25F886B7-7F8C-62EB-0CD0-176D203CBBDE}"/>
              </a:ext>
            </a:extLst>
          </p:cNvPr>
          <p:cNvSpPr txBox="1">
            <a:spLocks/>
          </p:cNvSpPr>
          <p:nvPr/>
        </p:nvSpPr>
        <p:spPr>
          <a:xfrm>
            <a:off x="377728" y="6460916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"/>
          <p:cNvSpPr/>
          <p:nvPr/>
        </p:nvSpPr>
        <p:spPr>
          <a:xfrm>
            <a:off x="3322" y="3017830"/>
            <a:ext cx="6092678" cy="9348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SCOPE</a:t>
            </a:r>
            <a:endParaRPr dirty="0"/>
          </a:p>
        </p:txBody>
      </p:sp>
      <p:sp>
        <p:nvSpPr>
          <p:cNvPr id="77" name="Google Shape;77;p4"/>
          <p:cNvSpPr/>
          <p:nvPr/>
        </p:nvSpPr>
        <p:spPr>
          <a:xfrm>
            <a:off x="6102644" y="3017830"/>
            <a:ext cx="6092678" cy="9348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ACTIVITIES</a:t>
            </a:r>
            <a:endParaRPr dirty="0"/>
          </a:p>
        </p:txBody>
      </p:sp>
      <p:sp>
        <p:nvSpPr>
          <p:cNvPr id="78" name="Google Shape;78;p4"/>
          <p:cNvSpPr txBox="1">
            <a:spLocks noGrp="1"/>
          </p:cNvSpPr>
          <p:nvPr>
            <p:ph type="title"/>
          </p:nvPr>
        </p:nvSpPr>
        <p:spPr>
          <a:xfrm>
            <a:off x="3798682" y="584108"/>
            <a:ext cx="4594638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dirty="0"/>
              <a:t>Phase 1</a:t>
            </a:r>
            <a:endParaRPr dirty="0">
              <a:solidFill>
                <a:schemeClr val="accent4"/>
              </a:solidFill>
            </a:endParaRPr>
          </a:p>
        </p:txBody>
      </p:sp>
      <p:sp>
        <p:nvSpPr>
          <p:cNvPr id="79" name="Google Shape;79;p4"/>
          <p:cNvSpPr txBox="1"/>
          <p:nvPr/>
        </p:nvSpPr>
        <p:spPr>
          <a:xfrm>
            <a:off x="3798681" y="1182912"/>
            <a:ext cx="4594638" cy="93481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216000" rIns="216000" bIns="216000" anchor="ctr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High-Level Planning</a:t>
            </a:r>
            <a:endParaRPr sz="36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0" name="Google Shape;80;p4"/>
          <p:cNvSpPr txBox="1"/>
          <p:nvPr/>
        </p:nvSpPr>
        <p:spPr>
          <a:xfrm>
            <a:off x="3798681" y="2222188"/>
            <a:ext cx="4594638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entury Gothic"/>
              <a:buNone/>
            </a:pPr>
            <a:r>
              <a:rPr lang="en-US" sz="1600" b="0" i="0" u="none" strike="noStrike" cap="none" dirty="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 weeks</a:t>
            </a:r>
            <a:endParaRPr sz="2400" b="0" i="0" u="none" strike="noStrike" cap="none" dirty="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1" name="Google Shape;81;p4"/>
          <p:cNvSpPr txBox="1"/>
          <p:nvPr/>
        </p:nvSpPr>
        <p:spPr>
          <a:xfrm>
            <a:off x="1075803" y="4157359"/>
            <a:ext cx="3948683" cy="1592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IMO Structure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IMO Kickoff</a:t>
            </a:r>
            <a:endParaRPr sz="14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Due Diligence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Day 1 Planning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Resourcing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Integration Roadmap and Milestone Plan</a:t>
            </a:r>
            <a:endParaRPr sz="16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2" name="Google Shape;82;p4"/>
          <p:cNvSpPr txBox="1"/>
          <p:nvPr/>
        </p:nvSpPr>
        <p:spPr>
          <a:xfrm>
            <a:off x="7167517" y="4157359"/>
            <a:ext cx="3962934" cy="133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Operationalize IMO team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Due Diligence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Risk Identification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Day 1 Mandatories and Planning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Integration Roadmap and Milestones</a:t>
            </a:r>
            <a:endParaRPr dirty="0"/>
          </a:p>
        </p:txBody>
      </p:sp>
      <p:sp>
        <p:nvSpPr>
          <p:cNvPr id="83" name="Google Shape;83;p4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2551AAB6-3952-2110-A0FF-CA13E41D090E}"/>
              </a:ext>
            </a:extLst>
          </p:cNvPr>
          <p:cNvSpPr txBox="1">
            <a:spLocks/>
          </p:cNvSpPr>
          <p:nvPr/>
        </p:nvSpPr>
        <p:spPr>
          <a:xfrm>
            <a:off x="377728" y="6460916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"/>
          <p:cNvSpPr/>
          <p:nvPr/>
        </p:nvSpPr>
        <p:spPr>
          <a:xfrm>
            <a:off x="3322" y="3017830"/>
            <a:ext cx="6092678" cy="93481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SCOPE</a:t>
            </a:r>
            <a:endParaRPr dirty="0"/>
          </a:p>
        </p:txBody>
      </p:sp>
      <p:sp>
        <p:nvSpPr>
          <p:cNvPr id="89" name="Google Shape;89;p5"/>
          <p:cNvSpPr/>
          <p:nvPr/>
        </p:nvSpPr>
        <p:spPr>
          <a:xfrm>
            <a:off x="6102644" y="3017830"/>
            <a:ext cx="6092678" cy="93481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ACTIVITIES</a:t>
            </a:r>
            <a:endParaRPr dirty="0"/>
          </a:p>
        </p:txBody>
      </p:sp>
      <p:sp>
        <p:nvSpPr>
          <p:cNvPr id="90" name="Google Shape;90;p5"/>
          <p:cNvSpPr txBox="1">
            <a:spLocks noGrp="1"/>
          </p:cNvSpPr>
          <p:nvPr>
            <p:ph type="title"/>
          </p:nvPr>
        </p:nvSpPr>
        <p:spPr>
          <a:xfrm>
            <a:off x="3798681" y="242144"/>
            <a:ext cx="4594638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dirty="0"/>
              <a:t>Phase 2</a:t>
            </a:r>
            <a:endParaRPr dirty="0">
              <a:solidFill>
                <a:schemeClr val="accent4"/>
              </a:solidFill>
            </a:endParaRPr>
          </a:p>
        </p:txBody>
      </p:sp>
      <p:sp>
        <p:nvSpPr>
          <p:cNvPr id="91" name="Google Shape;91;p5"/>
          <p:cNvSpPr txBox="1"/>
          <p:nvPr/>
        </p:nvSpPr>
        <p:spPr>
          <a:xfrm>
            <a:off x="3798681" y="833075"/>
            <a:ext cx="4594638" cy="128465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216000" rIns="216000" bIns="2160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Detailed Planning/ Day 1 Readiness</a:t>
            </a:r>
            <a:endParaRPr sz="36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5"/>
          <p:cNvSpPr txBox="1"/>
          <p:nvPr/>
        </p:nvSpPr>
        <p:spPr>
          <a:xfrm>
            <a:off x="3798681" y="2222188"/>
            <a:ext cx="4594638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entury Gothic"/>
              <a:buNone/>
            </a:pPr>
            <a:r>
              <a:rPr lang="en-US" sz="1600" b="0" i="0" u="none" strike="noStrike" cap="none" dirty="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 weeks</a:t>
            </a:r>
            <a:endParaRPr sz="2400" b="0" i="0" u="none" strike="noStrike" cap="none" dirty="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" name="Google Shape;93;p5"/>
          <p:cNvSpPr txBox="1"/>
          <p:nvPr/>
        </p:nvSpPr>
        <p:spPr>
          <a:xfrm>
            <a:off x="1075803" y="4157359"/>
            <a:ext cx="3948683" cy="1035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Detailed Workstream Planning</a:t>
            </a:r>
            <a:endParaRPr sz="14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Communications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Dependency Identification</a:t>
            </a:r>
            <a:endParaRPr dirty="0"/>
          </a:p>
        </p:txBody>
      </p:sp>
      <p:sp>
        <p:nvSpPr>
          <p:cNvPr id="94" name="Google Shape;94;p5"/>
          <p:cNvSpPr txBox="1"/>
          <p:nvPr/>
        </p:nvSpPr>
        <p:spPr>
          <a:xfrm>
            <a:off x="7167517" y="4157359"/>
            <a:ext cx="3962934" cy="133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Synergy/Benefits Realization Plan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Detailed Functional Plans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Communication Plans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Dependencies Coordinated and Managed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Master Consolidated Plan</a:t>
            </a:r>
            <a:endParaRPr sz="14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5" name="Google Shape;95;p5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E2E46E75-E912-9ABA-5FE2-3E5DA672A4F6}"/>
              </a:ext>
            </a:extLst>
          </p:cNvPr>
          <p:cNvSpPr txBox="1">
            <a:spLocks/>
          </p:cNvSpPr>
          <p:nvPr/>
        </p:nvSpPr>
        <p:spPr>
          <a:xfrm>
            <a:off x="377728" y="6460916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"/>
          <p:cNvSpPr/>
          <p:nvPr/>
        </p:nvSpPr>
        <p:spPr>
          <a:xfrm>
            <a:off x="3322" y="3017830"/>
            <a:ext cx="6092678" cy="93481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SCOPE</a:t>
            </a:r>
            <a:endParaRPr dirty="0"/>
          </a:p>
        </p:txBody>
      </p:sp>
      <p:sp>
        <p:nvSpPr>
          <p:cNvPr id="101" name="Google Shape;101;p6"/>
          <p:cNvSpPr/>
          <p:nvPr/>
        </p:nvSpPr>
        <p:spPr>
          <a:xfrm>
            <a:off x="6102644" y="3017830"/>
            <a:ext cx="6092678" cy="9348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ACTIVITIES</a:t>
            </a:r>
            <a:endParaRPr dirty="0"/>
          </a:p>
        </p:txBody>
      </p:sp>
      <p:sp>
        <p:nvSpPr>
          <p:cNvPr id="102" name="Google Shape;102;p6"/>
          <p:cNvSpPr txBox="1">
            <a:spLocks noGrp="1"/>
          </p:cNvSpPr>
          <p:nvPr>
            <p:ph type="title"/>
          </p:nvPr>
        </p:nvSpPr>
        <p:spPr>
          <a:xfrm>
            <a:off x="3798681" y="584108"/>
            <a:ext cx="4594638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dirty="0"/>
              <a:t>Phase 3</a:t>
            </a:r>
            <a:endParaRPr dirty="0">
              <a:solidFill>
                <a:schemeClr val="accent4"/>
              </a:solidFill>
            </a:endParaRPr>
          </a:p>
        </p:txBody>
      </p:sp>
      <p:sp>
        <p:nvSpPr>
          <p:cNvPr id="103" name="Google Shape;103;p6"/>
          <p:cNvSpPr txBox="1"/>
          <p:nvPr/>
        </p:nvSpPr>
        <p:spPr>
          <a:xfrm>
            <a:off x="3798681" y="1182912"/>
            <a:ext cx="4594638" cy="93481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216000" rIns="216000" bIns="216000" anchor="ctr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Implementation</a:t>
            </a:r>
            <a:endParaRPr sz="36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p6"/>
          <p:cNvSpPr txBox="1"/>
          <p:nvPr/>
        </p:nvSpPr>
        <p:spPr>
          <a:xfrm>
            <a:off x="3798681" y="2222188"/>
            <a:ext cx="4594638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entury Gothic"/>
              <a:buNone/>
            </a:pPr>
            <a:r>
              <a:rPr lang="en-US" sz="1600" b="0" i="0" u="none" strike="noStrike" cap="none" dirty="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Day 1-100</a:t>
            </a:r>
            <a:endParaRPr dirty="0"/>
          </a:p>
        </p:txBody>
      </p:sp>
      <p:sp>
        <p:nvSpPr>
          <p:cNvPr id="105" name="Google Shape;105;p6"/>
          <p:cNvSpPr txBox="1"/>
          <p:nvPr/>
        </p:nvSpPr>
        <p:spPr>
          <a:xfrm>
            <a:off x="1075803" y="4157359"/>
            <a:ext cx="3948683" cy="1035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Execute Integration Plan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Reporting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Adjustments</a:t>
            </a:r>
            <a:endParaRPr sz="14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" name="Google Shape;106;p6"/>
          <p:cNvSpPr txBox="1"/>
          <p:nvPr/>
        </p:nvSpPr>
        <p:spPr>
          <a:xfrm>
            <a:off x="7167517" y="4157359"/>
            <a:ext cx="3962934" cy="133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Plan Implementation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Monitoring, Controlling, Reporting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Analysis, Refinement, Adjustment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Commission/Decommission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Benefits Realization</a:t>
            </a:r>
            <a:endParaRPr dirty="0"/>
          </a:p>
        </p:txBody>
      </p:sp>
      <p:sp>
        <p:nvSpPr>
          <p:cNvPr id="107" name="Google Shape;107;p6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7C50E309-39FF-D11A-7845-86FE8AA67FF4}"/>
              </a:ext>
            </a:extLst>
          </p:cNvPr>
          <p:cNvSpPr txBox="1">
            <a:spLocks/>
          </p:cNvSpPr>
          <p:nvPr/>
        </p:nvSpPr>
        <p:spPr>
          <a:xfrm>
            <a:off x="377728" y="6460916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2" name="Google Shape;112;p7"/>
          <p:cNvCxnSpPr/>
          <p:nvPr/>
        </p:nvCxnSpPr>
        <p:spPr>
          <a:xfrm>
            <a:off x="5364896" y="4255656"/>
            <a:ext cx="5964761" cy="0"/>
          </a:xfrm>
          <a:prstGeom prst="straightConnector1">
            <a:avLst/>
          </a:prstGeom>
          <a:noFill/>
          <a:ln w="9525" cap="flat" cmpd="sng">
            <a:solidFill>
              <a:srgbClr val="E1E5E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3" name="Google Shape;113;p7"/>
          <p:cNvCxnSpPr/>
          <p:nvPr/>
        </p:nvCxnSpPr>
        <p:spPr>
          <a:xfrm>
            <a:off x="5364896" y="3365529"/>
            <a:ext cx="5964761" cy="0"/>
          </a:xfrm>
          <a:prstGeom prst="straightConnector1">
            <a:avLst/>
          </a:prstGeom>
          <a:noFill/>
          <a:ln w="9525" cap="flat" cmpd="sng">
            <a:solidFill>
              <a:srgbClr val="E1E5E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4" name="Google Shape;114;p7"/>
          <p:cNvSpPr/>
          <p:nvPr/>
        </p:nvSpPr>
        <p:spPr>
          <a:xfrm>
            <a:off x="1" y="0"/>
            <a:ext cx="3387452" cy="6858000"/>
          </a:xfrm>
          <a:prstGeom prst="rect">
            <a:avLst/>
          </a:prstGeom>
          <a:solidFill>
            <a:srgbClr val="E5EE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5" name="Google Shape;115;p7"/>
          <p:cNvSpPr txBox="1"/>
          <p:nvPr/>
        </p:nvSpPr>
        <p:spPr>
          <a:xfrm rot="-5400000">
            <a:off x="-603592" y="2961592"/>
            <a:ext cx="4594638" cy="93481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216000" rIns="216000" bIns="216000" anchor="ctr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Governance Model</a:t>
            </a:r>
            <a:endParaRPr sz="36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6" name="Google Shape;11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4897" y="820594"/>
            <a:ext cx="639234" cy="639234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7"/>
          <p:cNvSpPr txBox="1"/>
          <p:nvPr/>
        </p:nvSpPr>
        <p:spPr>
          <a:xfrm>
            <a:off x="5366356" y="1013269"/>
            <a:ext cx="2535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Decision Executives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8" name="Google Shape;118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14897" y="1710721"/>
            <a:ext cx="639234" cy="639234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7"/>
          <p:cNvSpPr txBox="1"/>
          <p:nvPr/>
        </p:nvSpPr>
        <p:spPr>
          <a:xfrm>
            <a:off x="5366356" y="1903396"/>
            <a:ext cx="2535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Steering Committee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0" name="Google Shape;120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4897" y="2600848"/>
            <a:ext cx="639234" cy="639234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7"/>
          <p:cNvSpPr txBox="1"/>
          <p:nvPr/>
        </p:nvSpPr>
        <p:spPr>
          <a:xfrm>
            <a:off x="5366356" y="2793523"/>
            <a:ext cx="2535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Integration Management Office</a:t>
            </a:r>
            <a:endParaRPr dirty="0"/>
          </a:p>
        </p:txBody>
      </p:sp>
      <p:sp>
        <p:nvSpPr>
          <p:cNvPr id="122" name="Google Shape;122;p7"/>
          <p:cNvSpPr txBox="1"/>
          <p:nvPr/>
        </p:nvSpPr>
        <p:spPr>
          <a:xfrm>
            <a:off x="5366356" y="3683650"/>
            <a:ext cx="2535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Workstream Leads/Sponsors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3" name="Google Shape;123;p7"/>
          <p:cNvSpPr txBox="1"/>
          <p:nvPr/>
        </p:nvSpPr>
        <p:spPr>
          <a:xfrm>
            <a:off x="5366356" y="4573777"/>
            <a:ext cx="2535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Project Managers/Leads</a:t>
            </a:r>
            <a:endParaRPr sz="12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4" name="Google Shape;124;p7"/>
          <p:cNvSpPr txBox="1"/>
          <p:nvPr/>
        </p:nvSpPr>
        <p:spPr>
          <a:xfrm>
            <a:off x="5366356" y="5463903"/>
            <a:ext cx="2535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Contributors/Stakeholders</a:t>
            </a:r>
            <a:endParaRPr dirty="0"/>
          </a:p>
        </p:txBody>
      </p:sp>
      <p:pic>
        <p:nvPicPr>
          <p:cNvPr id="125" name="Google Shape;125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14897" y="3490975"/>
            <a:ext cx="639234" cy="639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14897" y="4381102"/>
            <a:ext cx="639234" cy="639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14897" y="5271228"/>
            <a:ext cx="639234" cy="63923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7"/>
          <p:cNvSpPr/>
          <p:nvPr/>
        </p:nvSpPr>
        <p:spPr>
          <a:xfrm rot="5400000">
            <a:off x="8528537" y="2461225"/>
            <a:ext cx="3435062" cy="15379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/>
              </a:gs>
              <a:gs pos="99000">
                <a:schemeClr val="accent4"/>
              </a:gs>
              <a:gs pos="100000">
                <a:schemeClr val="accent4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9" name="Google Shape;129;p7"/>
          <p:cNvSpPr txBox="1"/>
          <p:nvPr/>
        </p:nvSpPr>
        <p:spPr>
          <a:xfrm rot="-5400000">
            <a:off x="9559056" y="969413"/>
            <a:ext cx="888577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PHASE 2</a:t>
            </a:r>
            <a:endParaRPr dirty="0"/>
          </a:p>
        </p:txBody>
      </p:sp>
      <p:sp>
        <p:nvSpPr>
          <p:cNvPr id="130" name="Google Shape;130;p7"/>
          <p:cNvSpPr/>
          <p:nvPr/>
        </p:nvSpPr>
        <p:spPr>
          <a:xfrm rot="5400000">
            <a:off x="8668741" y="3350849"/>
            <a:ext cx="5215318" cy="1548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5"/>
              </a:gs>
              <a:gs pos="99000">
                <a:schemeClr val="accent6"/>
              </a:gs>
              <a:gs pos="100000">
                <a:schemeClr val="accent6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1" name="Google Shape;131;p7"/>
          <p:cNvSpPr txBox="1"/>
          <p:nvPr/>
        </p:nvSpPr>
        <p:spPr>
          <a:xfrm rot="-5400000">
            <a:off x="10589920" y="969396"/>
            <a:ext cx="888542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PHASE 3</a:t>
            </a:r>
            <a:endParaRPr dirty="0"/>
          </a:p>
        </p:txBody>
      </p:sp>
      <p:sp>
        <p:nvSpPr>
          <p:cNvPr id="132" name="Google Shape;132;p7"/>
          <p:cNvSpPr/>
          <p:nvPr/>
        </p:nvSpPr>
        <p:spPr>
          <a:xfrm rot="5400000">
            <a:off x="7929687" y="2015376"/>
            <a:ext cx="2543364" cy="15379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99000">
                <a:schemeClr val="accent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3" name="Google Shape;133;p7"/>
          <p:cNvSpPr txBox="1"/>
          <p:nvPr/>
        </p:nvSpPr>
        <p:spPr>
          <a:xfrm rot="-5400000">
            <a:off x="8514373" y="969403"/>
            <a:ext cx="888556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PHASE 1</a:t>
            </a:r>
            <a:endParaRPr dirty="0"/>
          </a:p>
        </p:txBody>
      </p:sp>
      <p:cxnSp>
        <p:nvCxnSpPr>
          <p:cNvPr id="134" name="Google Shape;134;p7"/>
          <p:cNvCxnSpPr>
            <a:endCxn id="130" idx="3"/>
          </p:cNvCxnSpPr>
          <p:nvPr/>
        </p:nvCxnSpPr>
        <p:spPr>
          <a:xfrm>
            <a:off x="5364900" y="6035908"/>
            <a:ext cx="5911500" cy="0"/>
          </a:xfrm>
          <a:prstGeom prst="straightConnector1">
            <a:avLst/>
          </a:prstGeom>
          <a:noFill/>
          <a:ln w="9525" cap="flat" cmpd="sng">
            <a:solidFill>
              <a:srgbClr val="E1E5E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5" name="Google Shape;135;p7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691613A3-91E7-E56D-D6F4-804EF440A8C8}"/>
              </a:ext>
            </a:extLst>
          </p:cNvPr>
          <p:cNvSpPr txBox="1">
            <a:spLocks/>
          </p:cNvSpPr>
          <p:nvPr/>
        </p:nvSpPr>
        <p:spPr>
          <a:xfrm>
            <a:off x="377728" y="6460916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"/>
          <p:cNvSpPr/>
          <p:nvPr/>
        </p:nvSpPr>
        <p:spPr>
          <a:xfrm rot="5400000">
            <a:off x="4882751" y="-4882751"/>
            <a:ext cx="2426497" cy="12192000"/>
          </a:xfrm>
          <a:prstGeom prst="rect">
            <a:avLst/>
          </a:prstGeom>
          <a:solidFill>
            <a:srgbClr val="EDE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1" name="Google Shape;141;p8"/>
          <p:cNvSpPr/>
          <p:nvPr/>
        </p:nvSpPr>
        <p:spPr>
          <a:xfrm rot="5400000">
            <a:off x="7930749" y="-1834749"/>
            <a:ext cx="2426499" cy="6096000"/>
          </a:xfrm>
          <a:prstGeom prst="rect">
            <a:avLst/>
          </a:prstGeom>
          <a:solidFill>
            <a:srgbClr val="E5E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2" name="Google Shape;142;p8"/>
          <p:cNvSpPr/>
          <p:nvPr/>
        </p:nvSpPr>
        <p:spPr>
          <a:xfrm rot="5400000">
            <a:off x="4882750" y="-451251"/>
            <a:ext cx="2426500" cy="12192002"/>
          </a:xfrm>
          <a:prstGeom prst="rect">
            <a:avLst/>
          </a:prstGeom>
          <a:solidFill>
            <a:srgbClr val="E0E9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3" name="Google Shape;143;p8"/>
          <p:cNvSpPr txBox="1"/>
          <p:nvPr/>
        </p:nvSpPr>
        <p:spPr>
          <a:xfrm>
            <a:off x="927445" y="5354763"/>
            <a:ext cx="4858407" cy="94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Due Diligence Request List Items by Function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Functional Lead Discussions/Data and Process Reviews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Preparation/IMO Team Review of Diligence Report</a:t>
            </a:r>
            <a:endParaRPr dirty="0"/>
          </a:p>
        </p:txBody>
      </p:sp>
      <p:sp>
        <p:nvSpPr>
          <p:cNvPr id="144" name="Google Shape;144;p8"/>
          <p:cNvSpPr/>
          <p:nvPr/>
        </p:nvSpPr>
        <p:spPr>
          <a:xfrm>
            <a:off x="0" y="2426498"/>
            <a:ext cx="12191999" cy="200500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5" name="Google Shape;145;p8"/>
          <p:cNvSpPr txBox="1"/>
          <p:nvPr/>
        </p:nvSpPr>
        <p:spPr>
          <a:xfrm>
            <a:off x="927445" y="4982157"/>
            <a:ext cx="1116000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en-US" sz="1600" b="1" i="0" u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Activities</a:t>
            </a:r>
            <a:endParaRPr sz="1600" b="1" i="0" u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6" name="Google Shape;146;p8"/>
          <p:cNvSpPr txBox="1"/>
          <p:nvPr/>
        </p:nvSpPr>
        <p:spPr>
          <a:xfrm>
            <a:off x="3798681" y="2961592"/>
            <a:ext cx="4594638" cy="93481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216000" rIns="216000" bIns="216000" anchor="ctr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sz="3600" b="1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Due Diligence</a:t>
            </a:r>
            <a:endParaRPr sz="3600" b="1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7" name="Google Shape;147;p8"/>
          <p:cNvSpPr txBox="1"/>
          <p:nvPr/>
        </p:nvSpPr>
        <p:spPr>
          <a:xfrm>
            <a:off x="6559723" y="5354763"/>
            <a:ext cx="4858407" cy="94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Executive Team Diligence Report Readout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Analysis/Recommendations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Agreed High-Level Integration Strategy and Approach</a:t>
            </a:r>
            <a:endParaRPr dirty="0"/>
          </a:p>
        </p:txBody>
      </p:sp>
      <p:sp>
        <p:nvSpPr>
          <p:cNvPr id="148" name="Google Shape;148;p8"/>
          <p:cNvSpPr txBox="1"/>
          <p:nvPr/>
        </p:nvSpPr>
        <p:spPr>
          <a:xfrm>
            <a:off x="927445" y="957528"/>
            <a:ext cx="4093442" cy="57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Create Diligence Reports as basis for Strategic Decisions and Planning</a:t>
            </a:r>
            <a:endParaRPr sz="1400" b="0" i="0" u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9" name="Google Shape;149;p8"/>
          <p:cNvSpPr txBox="1"/>
          <p:nvPr/>
        </p:nvSpPr>
        <p:spPr>
          <a:xfrm>
            <a:off x="927445" y="599532"/>
            <a:ext cx="1116000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en-US" sz="1600" b="1" i="0" u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Objective</a:t>
            </a:r>
            <a:endParaRPr sz="1600" b="1" i="0" u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0" name="Google Shape;150;p8"/>
          <p:cNvSpPr txBox="1"/>
          <p:nvPr/>
        </p:nvSpPr>
        <p:spPr>
          <a:xfrm>
            <a:off x="6559723" y="957528"/>
            <a:ext cx="4858407" cy="86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Document/Analyze Current State of each Entity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0" i="0" u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People, Product, Technology, Process, Spend, Capabilities, Culture</a:t>
            </a:r>
            <a:endParaRPr dirty="0"/>
          </a:p>
        </p:txBody>
      </p:sp>
      <p:sp>
        <p:nvSpPr>
          <p:cNvPr id="151" name="Google Shape;151;p8"/>
          <p:cNvSpPr txBox="1"/>
          <p:nvPr/>
        </p:nvSpPr>
        <p:spPr>
          <a:xfrm>
            <a:off x="6559723" y="599532"/>
            <a:ext cx="1116000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en-US" sz="1600" b="1" i="0" u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Scope</a:t>
            </a:r>
            <a:endParaRPr sz="1600" b="1" i="0" u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52" name="Google Shape;152;p8"/>
          <p:cNvCxnSpPr/>
          <p:nvPr/>
        </p:nvCxnSpPr>
        <p:spPr>
          <a:xfrm>
            <a:off x="6172787" y="5335708"/>
            <a:ext cx="0" cy="984493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3" name="Google Shape;153;p8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209D2284-7974-4D20-FBD8-DD4A1FA28D6B}"/>
              </a:ext>
            </a:extLst>
          </p:cNvPr>
          <p:cNvSpPr txBox="1">
            <a:spLocks/>
          </p:cNvSpPr>
          <p:nvPr/>
        </p:nvSpPr>
        <p:spPr>
          <a:xfrm>
            <a:off x="377728" y="6460916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"/>
          <p:cNvSpPr/>
          <p:nvPr/>
        </p:nvSpPr>
        <p:spPr>
          <a:xfrm>
            <a:off x="0" y="0"/>
            <a:ext cx="12192000" cy="217004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9" name="Google Shape;159;p9"/>
          <p:cNvSpPr txBox="1"/>
          <p:nvPr/>
        </p:nvSpPr>
        <p:spPr>
          <a:xfrm>
            <a:off x="535428" y="6037654"/>
            <a:ext cx="7844639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Century Gothic"/>
              <a:buNone/>
            </a:pPr>
            <a:r>
              <a:rPr lang="en-US" sz="1000" dirty="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Each workstream must be represented in all meetings – by the Lead or high-level representative</a:t>
            </a:r>
            <a:endParaRPr sz="900" dirty="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60" name="Google Shape;160;p9"/>
          <p:cNvGrpSpPr/>
          <p:nvPr/>
        </p:nvGrpSpPr>
        <p:grpSpPr>
          <a:xfrm>
            <a:off x="555735" y="5023830"/>
            <a:ext cx="10798064" cy="967588"/>
            <a:chOff x="555735" y="5045974"/>
            <a:chExt cx="11080530" cy="1126524"/>
          </a:xfrm>
        </p:grpSpPr>
        <p:sp>
          <p:nvSpPr>
            <p:cNvPr id="161" name="Google Shape;161;p9"/>
            <p:cNvSpPr/>
            <p:nvPr/>
          </p:nvSpPr>
          <p:spPr>
            <a:xfrm>
              <a:off x="555735" y="5447236"/>
              <a:ext cx="8860049" cy="324000"/>
            </a:xfrm>
            <a:prstGeom prst="homePlate">
              <a:avLst>
                <a:gd name="adj" fmla="val 5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72000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000"/>
                <a:buFont typeface="Century Gothic"/>
                <a:buNone/>
              </a:pPr>
              <a:r>
                <a:rPr lang="en-US" sz="1000" b="1" dirty="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Sub-function Team Status Reports Submitted per Team Lead Requirements</a:t>
              </a:r>
              <a:endParaRPr sz="1000" b="1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162" name="Google Shape;162;p9"/>
            <p:cNvGrpSpPr/>
            <p:nvPr/>
          </p:nvGrpSpPr>
          <p:grpSpPr>
            <a:xfrm>
              <a:off x="555735" y="5045974"/>
              <a:ext cx="11080530" cy="1126524"/>
              <a:chOff x="555735" y="5045974"/>
              <a:chExt cx="10067689" cy="1126524"/>
            </a:xfrm>
          </p:grpSpPr>
          <p:sp>
            <p:nvSpPr>
              <p:cNvPr id="163" name="Google Shape;163;p9"/>
              <p:cNvSpPr/>
              <p:nvPr/>
            </p:nvSpPr>
            <p:spPr>
              <a:xfrm>
                <a:off x="555735" y="5848498"/>
                <a:ext cx="10067689" cy="324000"/>
              </a:xfrm>
              <a:prstGeom prst="homePlate">
                <a:avLst>
                  <a:gd name="adj" fmla="val 50000"/>
                </a:avLst>
              </a:pr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72000" tIns="34275" rIns="68575" bIns="3427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SzPts val="1000"/>
                  <a:buFont typeface="Century Gothic"/>
                  <a:buNone/>
                </a:pPr>
                <a:r>
                  <a:rPr lang="en-US" sz="1000" b="1" dirty="0">
                    <a:solidFill>
                      <a:srgbClr val="3F3F3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Individual Integration Workstream Leads 1-on-1 Meetings with IMO to be scheduled throughout the week as needed </a:t>
                </a:r>
                <a:endParaRPr sz="1000" b="1" dirty="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64" name="Google Shape;164;p9"/>
              <p:cNvSpPr/>
              <p:nvPr/>
            </p:nvSpPr>
            <p:spPr>
              <a:xfrm>
                <a:off x="555735" y="5045974"/>
                <a:ext cx="10038299" cy="324000"/>
              </a:xfrm>
              <a:prstGeom prst="homePlate">
                <a:avLst>
                  <a:gd name="adj" fmla="val 50000"/>
                </a:avLst>
              </a:prstGeom>
              <a:solidFill>
                <a:srgbClr val="EDE5F3"/>
              </a:solidFill>
              <a:ln>
                <a:noFill/>
              </a:ln>
            </p:spPr>
            <p:txBody>
              <a:bodyPr spcFirstLastPara="1" wrap="square" lIns="72000" tIns="45700" rIns="91425" bIns="45700" anchor="ctr" anchorCtr="0">
                <a:noAutofit/>
              </a:bodyPr>
              <a:lstStyle/>
              <a:p>
                <a:pPr marL="14288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SzPts val="1000"/>
                  <a:buFont typeface="Century Gothic"/>
                  <a:buNone/>
                </a:pPr>
                <a:r>
                  <a:rPr lang="en-US" sz="1000" dirty="0">
                    <a:solidFill>
                      <a:srgbClr val="3F3F3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Cross Workstream Status follow-ups by IMO</a:t>
                </a:r>
                <a:endParaRPr sz="1000" dirty="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sp>
        <p:nvSpPr>
          <p:cNvPr id="165" name="Google Shape;165;p9"/>
          <p:cNvSpPr/>
          <p:nvPr/>
        </p:nvSpPr>
        <p:spPr>
          <a:xfrm>
            <a:off x="555735" y="1664970"/>
            <a:ext cx="2156791" cy="5034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45700" rIns="68575" bIns="45700" anchor="ctr" anchorCtr="0">
            <a:noAutofit/>
          </a:bodyPr>
          <a:lstStyle/>
          <a:p>
            <a:pPr marL="170260" marR="0" lvl="0" indent="-17026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entury Gothic"/>
              <a:buNone/>
            </a:pPr>
            <a:r>
              <a:rPr lang="en-US" sz="10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Monday</a:t>
            </a:r>
            <a:endParaRPr sz="1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6" name="Google Shape;166;p9"/>
          <p:cNvSpPr/>
          <p:nvPr/>
        </p:nvSpPr>
        <p:spPr>
          <a:xfrm>
            <a:off x="2716054" y="1664970"/>
            <a:ext cx="2156791" cy="5034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45700" rIns="68575" bIns="45700" anchor="ctr" anchorCtr="0">
            <a:noAutofit/>
          </a:bodyPr>
          <a:lstStyle/>
          <a:p>
            <a:pPr marL="170260" marR="0" lvl="0" indent="-17026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entury Gothic"/>
              <a:buNone/>
            </a:pPr>
            <a:r>
              <a:rPr lang="en-US" sz="10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Tuesday</a:t>
            </a:r>
            <a:endParaRPr sz="1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7" name="Google Shape;167;p9"/>
          <p:cNvSpPr/>
          <p:nvPr/>
        </p:nvSpPr>
        <p:spPr>
          <a:xfrm>
            <a:off x="4876373" y="1664970"/>
            <a:ext cx="2156791" cy="5034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45700" rIns="68575" bIns="45700" anchor="ctr" anchorCtr="0">
            <a:noAutofit/>
          </a:bodyPr>
          <a:lstStyle/>
          <a:p>
            <a:pPr marL="170260" marR="0" lvl="0" indent="-17026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entury Gothic"/>
              <a:buNone/>
            </a:pPr>
            <a:r>
              <a:rPr lang="en-US" sz="10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Wednesday</a:t>
            </a:r>
            <a:endParaRPr sz="1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8" name="Google Shape;168;p9"/>
          <p:cNvSpPr/>
          <p:nvPr/>
        </p:nvSpPr>
        <p:spPr>
          <a:xfrm>
            <a:off x="7036692" y="1664970"/>
            <a:ext cx="2156791" cy="5034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45700" rIns="68575" bIns="45700" anchor="ctr" anchorCtr="0">
            <a:noAutofit/>
          </a:bodyPr>
          <a:lstStyle/>
          <a:p>
            <a:pPr marL="170260" marR="0" lvl="0" indent="-17026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entury Gothic"/>
              <a:buNone/>
            </a:pPr>
            <a:r>
              <a:rPr lang="en-US" sz="10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Thursday</a:t>
            </a:r>
            <a:endParaRPr sz="1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9" name="Google Shape;169;p9"/>
          <p:cNvSpPr/>
          <p:nvPr/>
        </p:nvSpPr>
        <p:spPr>
          <a:xfrm>
            <a:off x="9197009" y="1664970"/>
            <a:ext cx="2156791" cy="50345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68575" tIns="45700" rIns="68575" bIns="45700" anchor="ctr" anchorCtr="0">
            <a:noAutofit/>
          </a:bodyPr>
          <a:lstStyle/>
          <a:p>
            <a:pPr marL="170260" marR="0" lvl="0" indent="-17026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entury Gothic"/>
              <a:buNone/>
            </a:pPr>
            <a:r>
              <a:rPr lang="en-US" sz="10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Friday</a:t>
            </a:r>
            <a:endParaRPr sz="1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0" name="Google Shape;170;p9"/>
          <p:cNvSpPr txBox="1"/>
          <p:nvPr/>
        </p:nvSpPr>
        <p:spPr>
          <a:xfrm>
            <a:off x="3798681" y="374208"/>
            <a:ext cx="4594638" cy="93481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216000" rIns="216000" bIns="216000" anchor="ctr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sz="3600" b="1" i="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Meeting Cadence</a:t>
            </a:r>
            <a:endParaRPr sz="3600" b="1" i="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1" name="Google Shape;171;p9"/>
          <p:cNvSpPr/>
          <p:nvPr/>
        </p:nvSpPr>
        <p:spPr>
          <a:xfrm>
            <a:off x="555734" y="4460154"/>
            <a:ext cx="10798064" cy="50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entury Gothic"/>
              <a:buNone/>
            </a:pPr>
            <a:r>
              <a:rPr lang="en-US" sz="10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Workstream Status Reports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Due by Wednesday 5PM</a:t>
            </a:r>
            <a:endParaRPr sz="1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2" name="Google Shape;172;p9"/>
          <p:cNvSpPr/>
          <p:nvPr/>
        </p:nvSpPr>
        <p:spPr>
          <a:xfrm>
            <a:off x="559261" y="2186814"/>
            <a:ext cx="2156791" cy="2256574"/>
          </a:xfrm>
          <a:prstGeom prst="rect">
            <a:avLst/>
          </a:prstGeom>
          <a:solidFill>
            <a:schemeClr val="accent1">
              <a:alpha val="18823"/>
            </a:schemeClr>
          </a:solidFill>
          <a:ln>
            <a:noFill/>
          </a:ln>
        </p:spPr>
        <p:txBody>
          <a:bodyPr spcFirstLastPara="1" wrap="square" lIns="68575" tIns="45700" rIns="68575" bIns="45700" anchor="ctr" anchorCtr="0">
            <a:noAutofit/>
          </a:bodyPr>
          <a:lstStyle/>
          <a:p>
            <a:pPr marL="170260" marR="0" lvl="0" indent="-17026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endParaRPr sz="1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3" name="Google Shape;173;p9"/>
          <p:cNvSpPr/>
          <p:nvPr/>
        </p:nvSpPr>
        <p:spPr>
          <a:xfrm>
            <a:off x="2719580" y="2186814"/>
            <a:ext cx="2156791" cy="2256574"/>
          </a:xfrm>
          <a:prstGeom prst="rect">
            <a:avLst/>
          </a:prstGeom>
          <a:solidFill>
            <a:schemeClr val="accent2">
              <a:alpha val="18823"/>
            </a:schemeClr>
          </a:solidFill>
          <a:ln>
            <a:noFill/>
          </a:ln>
        </p:spPr>
        <p:txBody>
          <a:bodyPr spcFirstLastPara="1" wrap="square" lIns="68575" tIns="45700" rIns="68575" bIns="45700" anchor="ctr" anchorCtr="0">
            <a:noAutofit/>
          </a:bodyPr>
          <a:lstStyle/>
          <a:p>
            <a:pPr marL="170260" marR="0" lvl="0" indent="-17026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endParaRPr sz="1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4" name="Google Shape;174;p9"/>
          <p:cNvSpPr/>
          <p:nvPr/>
        </p:nvSpPr>
        <p:spPr>
          <a:xfrm>
            <a:off x="4879899" y="2186814"/>
            <a:ext cx="2156791" cy="2256574"/>
          </a:xfrm>
          <a:prstGeom prst="rect">
            <a:avLst/>
          </a:prstGeom>
          <a:solidFill>
            <a:schemeClr val="accent3">
              <a:alpha val="18823"/>
            </a:schemeClr>
          </a:solidFill>
          <a:ln>
            <a:noFill/>
          </a:ln>
        </p:spPr>
        <p:txBody>
          <a:bodyPr spcFirstLastPara="1" wrap="square" lIns="68575" tIns="45700" rIns="68575" bIns="45700" anchor="ctr" anchorCtr="0">
            <a:noAutofit/>
          </a:bodyPr>
          <a:lstStyle/>
          <a:p>
            <a:pPr marL="170260" marR="0" lvl="0" indent="-17026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endParaRPr sz="1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5" name="Google Shape;175;p9"/>
          <p:cNvSpPr/>
          <p:nvPr/>
        </p:nvSpPr>
        <p:spPr>
          <a:xfrm>
            <a:off x="7040218" y="2186814"/>
            <a:ext cx="2156791" cy="2256574"/>
          </a:xfrm>
          <a:prstGeom prst="rect">
            <a:avLst/>
          </a:prstGeom>
          <a:solidFill>
            <a:schemeClr val="accent4">
              <a:alpha val="18823"/>
            </a:schemeClr>
          </a:solidFill>
          <a:ln>
            <a:noFill/>
          </a:ln>
        </p:spPr>
        <p:txBody>
          <a:bodyPr spcFirstLastPara="1" wrap="square" lIns="68575" tIns="45700" rIns="68575" bIns="45700" anchor="ctr" anchorCtr="0">
            <a:noAutofit/>
          </a:bodyPr>
          <a:lstStyle/>
          <a:p>
            <a:pPr marL="170260" marR="0" lvl="0" indent="-17026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endParaRPr sz="1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6" name="Google Shape;176;p9"/>
          <p:cNvSpPr/>
          <p:nvPr/>
        </p:nvSpPr>
        <p:spPr>
          <a:xfrm>
            <a:off x="9200535" y="2186814"/>
            <a:ext cx="2156791" cy="2256574"/>
          </a:xfrm>
          <a:prstGeom prst="rect">
            <a:avLst/>
          </a:prstGeom>
          <a:solidFill>
            <a:schemeClr val="accent5">
              <a:alpha val="18823"/>
            </a:schemeClr>
          </a:solidFill>
          <a:ln>
            <a:noFill/>
          </a:ln>
        </p:spPr>
        <p:txBody>
          <a:bodyPr spcFirstLastPara="1" wrap="square" lIns="68575" tIns="45700" rIns="68575" bIns="45700" anchor="ctr" anchorCtr="0">
            <a:noAutofit/>
          </a:bodyPr>
          <a:lstStyle/>
          <a:p>
            <a:pPr marL="170260" marR="0" lvl="0" indent="-17026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endParaRPr sz="10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7" name="Google Shape;177;p9"/>
          <p:cNvSpPr/>
          <p:nvPr/>
        </p:nvSpPr>
        <p:spPr>
          <a:xfrm>
            <a:off x="638984" y="2272651"/>
            <a:ext cx="1990294" cy="1915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b="1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Joint IMO Update </a:t>
            </a:r>
            <a:br>
              <a:rPr lang="en-US" sz="1000" b="1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(Leads</a:t>
            </a:r>
            <a:r>
              <a:rPr lang="en-US" sz="1000" baseline="30000" dirty="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</a:t>
            </a: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 (Weekly) 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Hour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b="1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Objectives:</a:t>
            </a:r>
            <a:endParaRPr sz="1000" b="1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Status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Resolve Issues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Interdependencies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General Communication and Direction from IMO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8" name="Google Shape;178;p9"/>
          <p:cNvSpPr/>
          <p:nvPr/>
        </p:nvSpPr>
        <p:spPr>
          <a:xfrm>
            <a:off x="2799302" y="2272651"/>
            <a:ext cx="1990294" cy="160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b="1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IMO Team Meeting:</a:t>
            </a:r>
            <a:endParaRPr sz="1000" b="1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(Workstream Leads)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45 Min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endParaRPr sz="1000" b="1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b="1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Objectives:</a:t>
            </a:r>
            <a:endParaRPr sz="1000" b="1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Activity Status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Impediments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Risks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9" name="Google Shape;179;p9"/>
          <p:cNvSpPr/>
          <p:nvPr/>
        </p:nvSpPr>
        <p:spPr>
          <a:xfrm>
            <a:off x="7088782" y="2272651"/>
            <a:ext cx="2056137" cy="1431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b="1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Steering Committee Meeting:</a:t>
            </a:r>
            <a:endParaRPr sz="1000" b="1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Hour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b="1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Objectives:</a:t>
            </a:r>
            <a:endParaRPr sz="1000" b="1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Status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Items Requiring Attention/Executive Decisions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0" name="Google Shape;180;p9"/>
          <p:cNvSpPr/>
          <p:nvPr/>
        </p:nvSpPr>
        <p:spPr>
          <a:xfrm>
            <a:off x="4959621" y="2272651"/>
            <a:ext cx="1990294" cy="160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b="1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IMO Team Meeting:</a:t>
            </a:r>
            <a:endParaRPr sz="1000" b="1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(Workstream Leads)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45 Min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b="1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Objectives:</a:t>
            </a:r>
            <a:endParaRPr sz="1000" b="1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Activity Status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Impediments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Century Gothic"/>
              <a:buNone/>
            </a:pPr>
            <a:r>
              <a:rPr lang="en-US" sz="100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Risks</a:t>
            </a:r>
            <a:endParaRPr sz="1000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1" name="Google Shape;181;p9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72E553A0-797C-7F11-1CB0-7C30AAEF557B}"/>
              </a:ext>
            </a:extLst>
          </p:cNvPr>
          <p:cNvSpPr txBox="1">
            <a:spLocks/>
          </p:cNvSpPr>
          <p:nvPr/>
        </p:nvSpPr>
        <p:spPr>
          <a:xfrm>
            <a:off x="377728" y="6460916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iolet">
      <a:dk1>
        <a:srgbClr val="000000"/>
      </a:dk1>
      <a:lt1>
        <a:srgbClr val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1194</TotalTime>
  <Words>761</Words>
  <Application>Microsoft Office PowerPoint</Application>
  <PresentationFormat>Widescreen</PresentationFormat>
  <Paragraphs>227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Century Gothic</vt:lpstr>
      <vt:lpstr>Garamond</vt:lpstr>
      <vt:lpstr>Times New Roman</vt:lpstr>
      <vt:lpstr>Calibri</vt:lpstr>
      <vt:lpstr>Office Theme</vt:lpstr>
      <vt:lpstr>KICKOFF MEETING</vt:lpstr>
      <vt:lpstr>PowerPoint Presentation</vt:lpstr>
      <vt:lpstr>PowerPoint Presentation</vt:lpstr>
      <vt:lpstr>Phase 1</vt:lpstr>
      <vt:lpstr>Phase 2</vt:lpstr>
      <vt:lpstr>Phase 3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Kickoff Meeting</dc:title>
  <dc:creator>donna rs</dc:creator>
  <cp:lastModifiedBy>Joseph Aberger</cp:lastModifiedBy>
  <cp:revision>4</cp:revision>
  <dcterms:created xsi:type="dcterms:W3CDTF">2020-02-06T19:13:26Z</dcterms:created>
  <dcterms:modified xsi:type="dcterms:W3CDTF">2026-07-24T17:19:39Z</dcterms:modified>
</cp:coreProperties>
</file>